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5" r:id="rId11"/>
  </p:sldIdLst>
  <p:sldSz cx="18288000" cy="10287000"/>
  <p:notesSz cx="6858000" cy="9144000"/>
  <p:embeddedFontLst>
    <p:embeddedFont>
      <p:font typeface="마카롱" panose="020B0600000101010101" charset="-127"/>
      <p:regular r:id="rId12"/>
    </p:embeddedFont>
    <p:embeddedFont>
      <p:font typeface="윤고딕" panose="020B0600000101010101" charset="-127"/>
      <p:regular r:id="rId13"/>
    </p:embeddedFont>
    <p:embeddedFont>
      <p:font typeface="윤고딕 Medium" panose="020B0600000101010101" charset="-127"/>
      <p:regular r:id="rId14"/>
    </p:embeddedFont>
    <p:embeddedFont>
      <p:font typeface="윤고딕 Semi-Bold" panose="020B0600000101010101" charset="-127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4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7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그래픽, 원, 상징, 예술이(가) 표시된 사진&#10;&#10;자동 생성된 설명">
            <a:extLst>
              <a:ext uri="{FF2B5EF4-FFF2-40B4-BE49-F238E27FC236}">
                <a16:creationId xmlns:a16="http://schemas.microsoft.com/office/drawing/2014/main" id="{25F95B7A-88CA-0E58-0EB5-C754A07BA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970" y="727530"/>
            <a:ext cx="5217802" cy="5217802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2314665" y="4962525"/>
            <a:ext cx="9692313" cy="14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  <a:spcBef>
                <a:spcPct val="0"/>
              </a:spcBef>
            </a:pPr>
            <a:r>
              <a:rPr lang="ko-KR" altLang="en-US" sz="8499" dirty="0" err="1">
                <a:solidFill>
                  <a:srgbClr val="000000"/>
                </a:solidFill>
                <a:latin typeface="마카롱"/>
                <a:ea typeface="마카롱"/>
                <a:cs typeface="마카롱"/>
                <a:sym typeface="마카롱"/>
              </a:rPr>
              <a:t>리액트</a:t>
            </a:r>
            <a:r>
              <a:rPr lang="ko-KR" altLang="en-US" sz="8499" dirty="0">
                <a:solidFill>
                  <a:srgbClr val="000000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8499" dirty="0" err="1">
                <a:solidFill>
                  <a:srgbClr val="000000"/>
                </a:solidFill>
                <a:latin typeface="마카롱"/>
                <a:ea typeface="마카롱"/>
                <a:cs typeface="마카롱"/>
                <a:sym typeface="마카롱"/>
              </a:rPr>
              <a:t>챗</a:t>
            </a:r>
            <a:endParaRPr lang="en-US" sz="8499" dirty="0">
              <a:solidFill>
                <a:srgbClr val="000000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314665" y="6750045"/>
            <a:ext cx="7826201" cy="49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React Chat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354518" y="8595571"/>
            <a:ext cx="264086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24.09 ~ 24~12</a:t>
            </a:r>
          </a:p>
        </p:txBody>
      </p:sp>
      <p:pic>
        <p:nvPicPr>
          <p:cNvPr id="11" name="그림 10" descr="그래픽, 상징, 폰트, 라인이(가) 표시된 사진&#10;&#10;자동 생성된 설명">
            <a:extLst>
              <a:ext uri="{FF2B5EF4-FFF2-40B4-BE49-F238E27FC236}">
                <a16:creationId xmlns:a16="http://schemas.microsoft.com/office/drawing/2014/main" id="{6398A35D-444A-7AAF-2012-DFDCFF82D1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970" y="727530"/>
            <a:ext cx="1238223" cy="12382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4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74736" y="4085937"/>
            <a:ext cx="5738528" cy="120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4"/>
              </a:lnSpc>
              <a:spcBef>
                <a:spcPct val="0"/>
              </a:spcBef>
            </a:pPr>
            <a:r>
              <a:rPr lang="en-US" sz="6896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감사합니다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839690" y="5991810"/>
            <a:ext cx="8608620" cy="956390"/>
            <a:chOff x="0" y="0"/>
            <a:chExt cx="11478160" cy="127518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1478160" cy="1275187"/>
              <a:chOff x="0" y="0"/>
              <a:chExt cx="2267291" cy="25188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267291" cy="251889"/>
              </a:xfrm>
              <a:custGeom>
                <a:avLst/>
                <a:gdLst/>
                <a:ahLst/>
                <a:cxnLst/>
                <a:rect l="l" t="t" r="r" b="b"/>
                <a:pathLst>
                  <a:path w="2267291" h="251889">
                    <a:moveTo>
                      <a:pt x="24282" y="0"/>
                    </a:moveTo>
                    <a:lnTo>
                      <a:pt x="2243009" y="0"/>
                    </a:lnTo>
                    <a:cubicBezTo>
                      <a:pt x="2249449" y="0"/>
                      <a:pt x="2255625" y="2558"/>
                      <a:pt x="2260179" y="7112"/>
                    </a:cubicBezTo>
                    <a:cubicBezTo>
                      <a:pt x="2264733" y="11666"/>
                      <a:pt x="2267291" y="17842"/>
                      <a:pt x="2267291" y="24282"/>
                    </a:cubicBezTo>
                    <a:lnTo>
                      <a:pt x="2267291" y="227607"/>
                    </a:lnTo>
                    <a:cubicBezTo>
                      <a:pt x="2267291" y="241017"/>
                      <a:pt x="2256420" y="251889"/>
                      <a:pt x="2243009" y="251889"/>
                    </a:cubicBezTo>
                    <a:lnTo>
                      <a:pt x="24282" y="251889"/>
                    </a:lnTo>
                    <a:cubicBezTo>
                      <a:pt x="17842" y="251889"/>
                      <a:pt x="11666" y="249330"/>
                      <a:pt x="7112" y="244777"/>
                    </a:cubicBezTo>
                    <a:cubicBezTo>
                      <a:pt x="2558" y="240223"/>
                      <a:pt x="0" y="234047"/>
                      <a:pt x="0" y="227607"/>
                    </a:cubicBezTo>
                    <a:lnTo>
                      <a:pt x="0" y="24282"/>
                    </a:lnTo>
                    <a:cubicBezTo>
                      <a:pt x="0" y="17842"/>
                      <a:pt x="2558" y="11666"/>
                      <a:pt x="7112" y="7112"/>
                    </a:cubicBezTo>
                    <a:cubicBezTo>
                      <a:pt x="11666" y="2558"/>
                      <a:pt x="17842" y="0"/>
                      <a:pt x="242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D9D9D9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2267291" cy="2995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674007" y="337027"/>
              <a:ext cx="10130145" cy="553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라라나컴퍼니 마케팅팀 사원 이수진 | 2050.03.25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27444" y="2883675"/>
            <a:ext cx="4871030" cy="471488"/>
            <a:chOff x="0" y="0"/>
            <a:chExt cx="6494707" cy="628650"/>
          </a:xfrm>
        </p:grpSpPr>
        <p:sp>
          <p:nvSpPr>
            <p:cNvPr id="3" name="TextBox 3"/>
            <p:cNvSpPr txBox="1"/>
            <p:nvPr/>
          </p:nvSpPr>
          <p:spPr>
            <a:xfrm>
              <a:off x="0" y="-381000"/>
              <a:ext cx="4981806" cy="1009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>
                  <a:solidFill>
                    <a:srgbClr val="624DE3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기획 배경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5210129" y="-381000"/>
              <a:ext cx="1284577" cy="9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01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027444" y="3807394"/>
            <a:ext cx="4871030" cy="471488"/>
            <a:chOff x="0" y="0"/>
            <a:chExt cx="6494707" cy="628650"/>
          </a:xfrm>
        </p:grpSpPr>
        <p:sp>
          <p:nvSpPr>
            <p:cNvPr id="6" name="TextBox 6"/>
            <p:cNvSpPr txBox="1"/>
            <p:nvPr/>
          </p:nvSpPr>
          <p:spPr>
            <a:xfrm>
              <a:off x="0" y="-381000"/>
              <a:ext cx="4981806" cy="1009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>
                  <a:solidFill>
                    <a:srgbClr val="624DE3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목표 설정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210129" y="-381000"/>
              <a:ext cx="1284577" cy="9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02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027444" y="4445362"/>
            <a:ext cx="4871029" cy="814069"/>
            <a:chOff x="0" y="-381000"/>
            <a:chExt cx="6494706" cy="1085424"/>
          </a:xfrm>
        </p:grpSpPr>
        <p:sp>
          <p:nvSpPr>
            <p:cNvPr id="9" name="TextBox 9"/>
            <p:cNvSpPr txBox="1"/>
            <p:nvPr/>
          </p:nvSpPr>
          <p:spPr>
            <a:xfrm>
              <a:off x="5210129" y="-381000"/>
              <a:ext cx="1284577" cy="9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03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0"/>
              <a:ext cx="4981806" cy="1085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ko-KR" altLang="en-US" sz="3000" dirty="0">
                  <a:solidFill>
                    <a:srgbClr val="624DE3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일정 및 계획</a:t>
              </a:r>
              <a:endParaRPr lang="en-US" sz="3000" dirty="0">
                <a:solidFill>
                  <a:srgbClr val="624DE3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027444" y="5654831"/>
            <a:ext cx="4871030" cy="471488"/>
            <a:chOff x="0" y="0"/>
            <a:chExt cx="6494707" cy="628650"/>
          </a:xfrm>
        </p:grpSpPr>
        <p:sp>
          <p:nvSpPr>
            <p:cNvPr id="12" name="TextBox 12"/>
            <p:cNvSpPr txBox="1"/>
            <p:nvPr/>
          </p:nvSpPr>
          <p:spPr>
            <a:xfrm>
              <a:off x="5210129" y="-381000"/>
              <a:ext cx="1284577" cy="9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04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0"/>
              <a:ext cx="4981806" cy="1009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>
                  <a:solidFill>
                    <a:srgbClr val="624DE3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프로모션 컨셉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027444" y="6578550"/>
            <a:ext cx="4871030" cy="471488"/>
            <a:chOff x="0" y="0"/>
            <a:chExt cx="6494707" cy="628650"/>
          </a:xfrm>
        </p:grpSpPr>
        <p:sp>
          <p:nvSpPr>
            <p:cNvPr id="15" name="TextBox 15"/>
            <p:cNvSpPr txBox="1"/>
            <p:nvPr/>
          </p:nvSpPr>
          <p:spPr>
            <a:xfrm>
              <a:off x="5210129" y="-381000"/>
              <a:ext cx="1284577" cy="9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05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0"/>
              <a:ext cx="4981806" cy="1009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>
                  <a:solidFill>
                    <a:srgbClr val="624DE3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마케팅 전략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027444" y="7502268"/>
            <a:ext cx="4871030" cy="471488"/>
            <a:chOff x="0" y="0"/>
            <a:chExt cx="6494707" cy="628650"/>
          </a:xfrm>
        </p:grpSpPr>
        <p:sp>
          <p:nvSpPr>
            <p:cNvPr id="18" name="TextBox 18"/>
            <p:cNvSpPr txBox="1"/>
            <p:nvPr/>
          </p:nvSpPr>
          <p:spPr>
            <a:xfrm>
              <a:off x="5210129" y="-381000"/>
              <a:ext cx="1284577" cy="9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06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0"/>
              <a:ext cx="4981806" cy="1009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 dirty="0" err="1">
                  <a:solidFill>
                    <a:srgbClr val="624DE3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예상</a:t>
              </a:r>
              <a:r>
                <a:rPr lang="en-US" sz="3000" dirty="0">
                  <a:solidFill>
                    <a:srgbClr val="624DE3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 </a:t>
              </a:r>
              <a:r>
                <a:rPr lang="en-US" sz="3000" dirty="0" err="1">
                  <a:solidFill>
                    <a:srgbClr val="624DE3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일정</a:t>
              </a:r>
              <a:endParaRPr lang="en-US" sz="3000" dirty="0">
                <a:solidFill>
                  <a:srgbClr val="624DE3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027444" y="8425987"/>
            <a:ext cx="4871030" cy="471488"/>
            <a:chOff x="0" y="0"/>
            <a:chExt cx="6494707" cy="628650"/>
          </a:xfrm>
        </p:grpSpPr>
        <p:sp>
          <p:nvSpPr>
            <p:cNvPr id="21" name="TextBox 21"/>
            <p:cNvSpPr txBox="1"/>
            <p:nvPr/>
          </p:nvSpPr>
          <p:spPr>
            <a:xfrm>
              <a:off x="5210129" y="-381000"/>
              <a:ext cx="1284577" cy="9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07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0"/>
              <a:ext cx="4981806" cy="1009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>
                  <a:solidFill>
                    <a:srgbClr val="624DE3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기대 효과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79217" y="1065782"/>
            <a:ext cx="2285789" cy="124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3"/>
              </a:lnSpc>
              <a:spcBef>
                <a:spcPct val="0"/>
              </a:spcBef>
            </a:pPr>
            <a:r>
              <a:rPr lang="en-US" sz="7145">
                <a:solidFill>
                  <a:srgbClr val="000000"/>
                </a:solidFill>
                <a:latin typeface="마카롱"/>
                <a:ea typeface="마카롱"/>
                <a:cs typeface="마카롱"/>
                <a:sym typeface="마카롱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8695" y="3235980"/>
            <a:ext cx="16830610" cy="6308288"/>
            <a:chOff x="0" y="0"/>
            <a:chExt cx="4432753" cy="16614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32753" cy="1661442"/>
            </a:xfrm>
            <a:custGeom>
              <a:avLst/>
              <a:gdLst/>
              <a:ahLst/>
              <a:cxnLst/>
              <a:rect l="l" t="t" r="r" b="b"/>
              <a:pathLst>
                <a:path w="4432753" h="1661442">
                  <a:moveTo>
                    <a:pt x="21160" y="0"/>
                  </a:moveTo>
                  <a:lnTo>
                    <a:pt x="4411594" y="0"/>
                  </a:lnTo>
                  <a:cubicBezTo>
                    <a:pt x="4423280" y="0"/>
                    <a:pt x="4432753" y="9473"/>
                    <a:pt x="4432753" y="21160"/>
                  </a:cubicBezTo>
                  <a:lnTo>
                    <a:pt x="4432753" y="1640283"/>
                  </a:lnTo>
                  <a:cubicBezTo>
                    <a:pt x="4432753" y="1651969"/>
                    <a:pt x="4423280" y="1661442"/>
                    <a:pt x="4411594" y="1661442"/>
                  </a:cubicBezTo>
                  <a:lnTo>
                    <a:pt x="21160" y="1661442"/>
                  </a:lnTo>
                  <a:cubicBezTo>
                    <a:pt x="9473" y="1661442"/>
                    <a:pt x="0" y="1651969"/>
                    <a:pt x="0" y="1640283"/>
                  </a:cubicBezTo>
                  <a:lnTo>
                    <a:pt x="0" y="21160"/>
                  </a:lnTo>
                  <a:cubicBezTo>
                    <a:pt x="0" y="9473"/>
                    <a:pt x="9473" y="0"/>
                    <a:pt x="2116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32753" cy="17090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28695" y="681070"/>
            <a:ext cx="489975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624DE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01. 기획 배경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940477" y="1789768"/>
            <a:ext cx="10407046" cy="66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범용성 넓은 </a:t>
            </a:r>
            <a:r>
              <a:rPr lang="en-US" sz="399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Web Application</a:t>
            </a:r>
            <a:r>
              <a:rPr lang="ko-KR" altLang="en-US" sz="399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에서</a:t>
            </a:r>
            <a:r>
              <a:rPr lang="en-US" altLang="ko-KR" sz="399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!</a:t>
            </a:r>
            <a:endParaRPr lang="en-US" sz="3999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455498" y="4429126"/>
            <a:ext cx="5875307" cy="89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3"/>
              </a:lnSpc>
              <a:spcBef>
                <a:spcPct val="0"/>
              </a:spcBef>
            </a:pPr>
            <a:r>
              <a:rPr lang="ko-KR" altLang="en-US" sz="5424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넓은 유저 풀 확보</a:t>
            </a:r>
            <a:endParaRPr lang="en-US" sz="5424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512798" y="5680217"/>
            <a:ext cx="6175002" cy="2670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ko-KR" altLang="en-US" sz="1500" b="1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카카오톡</a:t>
            </a:r>
            <a:r>
              <a:rPr lang="en-US" altLang="ko-KR" sz="1500" b="1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b="1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라인</a:t>
            </a:r>
            <a:r>
              <a:rPr lang="en-US" altLang="ko-KR" sz="1500" b="1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b="1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위챗</a:t>
            </a:r>
            <a:r>
              <a:rPr lang="ko-KR" altLang="en-US" sz="1500" b="1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등의 서비스를 이용하기 위해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개인 휴대용 단말기를 소유하고</a:t>
            </a:r>
            <a:r>
              <a:rPr lang="en-US" altLang="ko-KR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앱스토어에 방문</a:t>
            </a:r>
            <a:r>
              <a:rPr lang="en-US" altLang="ko-KR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어플리케이션 설치 등의 절차를 수행</a:t>
            </a:r>
            <a:endParaRPr lang="en-US" altLang="ko-KR" sz="15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하지만 이 모든 것을 웹 도메인 하나로 해결 할 수 있다면</a:t>
            </a:r>
            <a:r>
              <a:rPr lang="en-US" altLang="ko-KR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?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endParaRPr lang="en-US" altLang="ko-KR" sz="15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만약 휴대폰이 없는 상황에 연락이 필요하다면</a:t>
            </a:r>
            <a:r>
              <a:rPr lang="en-US" altLang="ko-KR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?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endParaRPr lang="en-US" altLang="ko-KR" sz="15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웹으로 다양한 서비스를 이용 할 수 있다면</a:t>
            </a:r>
            <a:r>
              <a:rPr lang="en-US" altLang="ko-KR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?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endParaRPr lang="en-US" altLang="ko-KR" sz="15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이 모든 니즈를 범용성 넓은 </a:t>
            </a:r>
            <a:r>
              <a:rPr lang="en-US" altLang="ko-KR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Web Application</a:t>
            </a: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으로 해결 가능</a:t>
            </a:r>
            <a:r>
              <a:rPr lang="en-US" altLang="ko-KR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!</a:t>
            </a:r>
            <a:endParaRPr lang="en-US" sz="15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3" name="AutoShape 23"/>
          <p:cNvSpPr/>
          <p:nvPr/>
        </p:nvSpPr>
        <p:spPr>
          <a:xfrm>
            <a:off x="9273862" y="3825159"/>
            <a:ext cx="0" cy="4890977"/>
          </a:xfrm>
          <a:prstGeom prst="line">
            <a:avLst/>
          </a:prstGeom>
          <a:ln w="952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1" name="그림 30" descr="원, 그래픽, 상징, 다채로움이(가) 표시된 사진&#10;&#10;자동 생성된 설명">
            <a:extLst>
              <a:ext uri="{FF2B5EF4-FFF2-40B4-BE49-F238E27FC236}">
                <a16:creationId xmlns:a16="http://schemas.microsoft.com/office/drawing/2014/main" id="{F000BCA3-C85A-725F-3E4A-3FDC8A8F7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2" y="6273576"/>
            <a:ext cx="1445573" cy="1445573"/>
          </a:xfrm>
          <a:prstGeom prst="rect">
            <a:avLst/>
          </a:prstGeom>
        </p:spPr>
      </p:pic>
      <p:pic>
        <p:nvPicPr>
          <p:cNvPr id="33" name="그림 32" descr="그래픽, 원, 폰트, 상징이(가) 표시된 사진&#10;&#10;자동 생성된 설명">
            <a:extLst>
              <a:ext uri="{FF2B5EF4-FFF2-40B4-BE49-F238E27FC236}">
                <a16:creationId xmlns:a16="http://schemas.microsoft.com/office/drawing/2014/main" id="{BA5123EF-E170-9C9B-8AC0-7B324EEA3E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727" y="6162030"/>
            <a:ext cx="1726794" cy="1726794"/>
          </a:xfrm>
          <a:prstGeom prst="rect">
            <a:avLst/>
          </a:prstGeom>
        </p:spPr>
      </p:pic>
      <p:pic>
        <p:nvPicPr>
          <p:cNvPr id="35" name="그림 34" descr="그래픽, 상징, 클립아트, 디자인이(가) 표시된 사진&#10;&#10;자동 생성된 설명">
            <a:extLst>
              <a:ext uri="{FF2B5EF4-FFF2-40B4-BE49-F238E27FC236}">
                <a16:creationId xmlns:a16="http://schemas.microsoft.com/office/drawing/2014/main" id="{7DCBFDD4-2BAF-009B-940A-F274D932B5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117" y="4576654"/>
            <a:ext cx="1726794" cy="1726794"/>
          </a:xfrm>
          <a:prstGeom prst="rect">
            <a:avLst/>
          </a:prstGeom>
        </p:spPr>
      </p:pic>
      <p:pic>
        <p:nvPicPr>
          <p:cNvPr id="37" name="그림 36" descr="스크린샷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80763A37-0F48-5C19-4899-B40367B732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49" y="6419920"/>
            <a:ext cx="1213785" cy="1213785"/>
          </a:xfrm>
          <a:prstGeom prst="rect">
            <a:avLst/>
          </a:prstGeom>
        </p:spPr>
      </p:pic>
      <p:pic>
        <p:nvPicPr>
          <p:cNvPr id="39" name="그림 38" descr="스크린샷, 그래픽, 상징, 일렉트릭 블루이(가) 표시된 사진&#10;&#10;자동 생성된 설명">
            <a:extLst>
              <a:ext uri="{FF2B5EF4-FFF2-40B4-BE49-F238E27FC236}">
                <a16:creationId xmlns:a16="http://schemas.microsoft.com/office/drawing/2014/main" id="{CF9F219B-6A66-2CE4-6184-56C46EB64F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21" y="4546782"/>
            <a:ext cx="1726794" cy="1726794"/>
          </a:xfrm>
          <a:prstGeom prst="rect">
            <a:avLst/>
          </a:prstGeom>
        </p:spPr>
      </p:pic>
      <p:pic>
        <p:nvPicPr>
          <p:cNvPr id="40" name="그림 39" descr="스크린샷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A53F30B4-5A2A-F9A5-4F4C-F89AFC7C63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598" y="6389469"/>
            <a:ext cx="1213785" cy="1213785"/>
          </a:xfrm>
          <a:prstGeom prst="rect">
            <a:avLst/>
          </a:prstGeom>
        </p:spPr>
      </p:pic>
      <p:pic>
        <p:nvPicPr>
          <p:cNvPr id="42" name="그림 41" descr="그래픽, 원, 상징, 예술이(가) 표시된 사진&#10;&#10;자동 생성된 설명">
            <a:extLst>
              <a:ext uri="{FF2B5EF4-FFF2-40B4-BE49-F238E27FC236}">
                <a16:creationId xmlns:a16="http://schemas.microsoft.com/office/drawing/2014/main" id="{FD9044B9-A516-05C8-6AB6-DD15B99913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730" y="4954292"/>
            <a:ext cx="3528936" cy="3528936"/>
          </a:xfrm>
          <a:prstGeom prst="rect">
            <a:avLst/>
          </a:prstGeom>
        </p:spPr>
      </p:pic>
      <p:pic>
        <p:nvPicPr>
          <p:cNvPr id="44" name="그림 43" descr="그래픽, 상징, 폰트, 라인이(가) 표시된 사진&#10;&#10;자동 생성된 설명">
            <a:extLst>
              <a:ext uri="{FF2B5EF4-FFF2-40B4-BE49-F238E27FC236}">
                <a16:creationId xmlns:a16="http://schemas.microsoft.com/office/drawing/2014/main" id="{03999158-BE44-D1F3-07FF-7A5885B3D1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409" y="4844841"/>
            <a:ext cx="908259" cy="9082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094323"/>
            <a:ext cx="18288000" cy="2192677"/>
            <a:chOff x="0" y="0"/>
            <a:chExt cx="4816593" cy="577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77495"/>
            </a:xfrm>
            <a:custGeom>
              <a:avLst/>
              <a:gdLst/>
              <a:ahLst/>
              <a:cxnLst/>
              <a:rect l="l" t="t" r="r" b="b"/>
              <a:pathLst>
                <a:path w="4816592" h="577495">
                  <a:moveTo>
                    <a:pt x="0" y="0"/>
                  </a:moveTo>
                  <a:lnTo>
                    <a:pt x="4816592" y="0"/>
                  </a:lnTo>
                  <a:lnTo>
                    <a:pt x="4816592" y="577495"/>
                  </a:lnTo>
                  <a:lnTo>
                    <a:pt x="0" y="577495"/>
                  </a:lnTo>
                  <a:close/>
                </a:path>
              </a:pathLst>
            </a:custGeom>
            <a:solidFill>
              <a:srgbClr val="624DE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625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490485" y="8881529"/>
            <a:ext cx="1166539" cy="618266"/>
          </a:xfrm>
          <a:custGeom>
            <a:avLst/>
            <a:gdLst/>
            <a:ahLst/>
            <a:cxnLst/>
            <a:rect l="l" t="t" r="r" b="b"/>
            <a:pathLst>
              <a:path w="1166539" h="618266">
                <a:moveTo>
                  <a:pt x="0" y="0"/>
                </a:moveTo>
                <a:lnTo>
                  <a:pt x="1166539" y="0"/>
                </a:lnTo>
                <a:lnTo>
                  <a:pt x="1166539" y="618266"/>
                </a:lnTo>
                <a:lnTo>
                  <a:pt x="0" y="61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6159858" y="8805693"/>
            <a:ext cx="9252830" cy="66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React Chat</a:t>
            </a:r>
            <a:r>
              <a:rPr lang="ko-KR" altLang="en-US" sz="3999" dirty="0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으로</a:t>
            </a:r>
            <a:r>
              <a:rPr lang="en-US" sz="3999" u="none" strike="noStrike" dirty="0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sz="3999" u="none" strike="noStrike" dirty="0" err="1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메시지</a:t>
            </a:r>
            <a:r>
              <a:rPr lang="en-US" sz="3999" u="none" strike="noStrike" dirty="0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sz="3999" u="none" strike="noStrike" dirty="0" err="1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전달</a:t>
            </a:r>
            <a:endParaRPr lang="en-US" sz="3999" u="none" strike="noStrike" dirty="0">
              <a:solidFill>
                <a:srgbClr val="FFFFFF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28695" y="681070"/>
            <a:ext cx="489975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624DE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02. 목표 설정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26150" y="2251169"/>
            <a:ext cx="4962895" cy="4704855"/>
            <a:chOff x="0" y="0"/>
            <a:chExt cx="1307100" cy="12391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07100" cy="1239139"/>
            </a:xfrm>
            <a:custGeom>
              <a:avLst/>
              <a:gdLst/>
              <a:ahLst/>
              <a:cxnLst/>
              <a:rect l="l" t="t" r="r" b="b"/>
              <a:pathLst>
                <a:path w="1307100" h="1239139">
                  <a:moveTo>
                    <a:pt x="67078" y="0"/>
                  </a:moveTo>
                  <a:lnTo>
                    <a:pt x="1240022" y="0"/>
                  </a:lnTo>
                  <a:cubicBezTo>
                    <a:pt x="1277068" y="0"/>
                    <a:pt x="1307100" y="30032"/>
                    <a:pt x="1307100" y="67078"/>
                  </a:cubicBezTo>
                  <a:lnTo>
                    <a:pt x="1307100" y="1172061"/>
                  </a:lnTo>
                  <a:cubicBezTo>
                    <a:pt x="1307100" y="1189851"/>
                    <a:pt x="1300033" y="1206912"/>
                    <a:pt x="1287453" y="1219492"/>
                  </a:cubicBezTo>
                  <a:cubicBezTo>
                    <a:pt x="1274874" y="1232072"/>
                    <a:pt x="1257812" y="1239139"/>
                    <a:pt x="1240022" y="1239139"/>
                  </a:cubicBezTo>
                  <a:lnTo>
                    <a:pt x="67078" y="1239139"/>
                  </a:lnTo>
                  <a:cubicBezTo>
                    <a:pt x="30032" y="1239139"/>
                    <a:pt x="0" y="1209107"/>
                    <a:pt x="0" y="1172061"/>
                  </a:cubicBezTo>
                  <a:lnTo>
                    <a:pt x="0" y="67078"/>
                  </a:lnTo>
                  <a:cubicBezTo>
                    <a:pt x="0" y="30032"/>
                    <a:pt x="30032" y="0"/>
                    <a:pt x="67078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307100" cy="131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58172" y="2866135"/>
            <a:ext cx="3898852" cy="49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엔터테이닝</a:t>
            </a:r>
            <a:endParaRPr lang="en-US" sz="3000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98718" y="4031198"/>
            <a:ext cx="4017759" cy="73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웹으로 채팅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게임 등 다양한 </a:t>
            </a:r>
            <a:r>
              <a:rPr lang="ko-KR" altLang="en-US" sz="2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엔터테이닝</a:t>
            </a: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제공</a:t>
            </a:r>
            <a:endParaRPr lang="en-US" sz="2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98718" y="5173923"/>
            <a:ext cx="4017759" cy="73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친구와 여러가지 소통을 통한 커뮤니케이션의 활성화</a:t>
            </a:r>
            <a:endParaRPr lang="en-US" sz="2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6662552" y="2251169"/>
            <a:ext cx="4962895" cy="4704855"/>
            <a:chOff x="0" y="0"/>
            <a:chExt cx="1307100" cy="123913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07100" cy="1239139"/>
            </a:xfrm>
            <a:custGeom>
              <a:avLst/>
              <a:gdLst/>
              <a:ahLst/>
              <a:cxnLst/>
              <a:rect l="l" t="t" r="r" b="b"/>
              <a:pathLst>
                <a:path w="1307100" h="1239139">
                  <a:moveTo>
                    <a:pt x="67078" y="0"/>
                  </a:moveTo>
                  <a:lnTo>
                    <a:pt x="1240022" y="0"/>
                  </a:lnTo>
                  <a:cubicBezTo>
                    <a:pt x="1277068" y="0"/>
                    <a:pt x="1307100" y="30032"/>
                    <a:pt x="1307100" y="67078"/>
                  </a:cubicBezTo>
                  <a:lnTo>
                    <a:pt x="1307100" y="1172061"/>
                  </a:lnTo>
                  <a:cubicBezTo>
                    <a:pt x="1307100" y="1189851"/>
                    <a:pt x="1300033" y="1206912"/>
                    <a:pt x="1287453" y="1219492"/>
                  </a:cubicBezTo>
                  <a:cubicBezTo>
                    <a:pt x="1274874" y="1232072"/>
                    <a:pt x="1257812" y="1239139"/>
                    <a:pt x="1240022" y="1239139"/>
                  </a:cubicBezTo>
                  <a:lnTo>
                    <a:pt x="67078" y="1239139"/>
                  </a:lnTo>
                  <a:cubicBezTo>
                    <a:pt x="30032" y="1239139"/>
                    <a:pt x="0" y="1209107"/>
                    <a:pt x="0" y="1172061"/>
                  </a:cubicBezTo>
                  <a:lnTo>
                    <a:pt x="0" y="67078"/>
                  </a:lnTo>
                  <a:cubicBezTo>
                    <a:pt x="0" y="30032"/>
                    <a:pt x="30032" y="0"/>
                    <a:pt x="67078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1307100" cy="131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135120" y="2866135"/>
            <a:ext cx="4017759" cy="49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넓은 범용성</a:t>
            </a:r>
            <a:endParaRPr lang="en-US" sz="3000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135120" y="4031198"/>
            <a:ext cx="3651153" cy="73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세계 어디에도 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PC</a:t>
            </a: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와 인터넷만 있다면 누구와 언제든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!</a:t>
            </a:r>
            <a:endParaRPr lang="en-US" sz="2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135120" y="5173923"/>
            <a:ext cx="3855941" cy="73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웹의 장점을 활용한 넓은 유저 풀을 확보 가능</a:t>
            </a:r>
            <a:endParaRPr lang="en-US" sz="2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2098954" y="2251169"/>
            <a:ext cx="4962895" cy="4704855"/>
            <a:chOff x="0" y="0"/>
            <a:chExt cx="1307100" cy="123913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07100" cy="1239139"/>
            </a:xfrm>
            <a:custGeom>
              <a:avLst/>
              <a:gdLst/>
              <a:ahLst/>
              <a:cxnLst/>
              <a:rect l="l" t="t" r="r" b="b"/>
              <a:pathLst>
                <a:path w="1307100" h="1239139">
                  <a:moveTo>
                    <a:pt x="67078" y="0"/>
                  </a:moveTo>
                  <a:lnTo>
                    <a:pt x="1240022" y="0"/>
                  </a:lnTo>
                  <a:cubicBezTo>
                    <a:pt x="1277068" y="0"/>
                    <a:pt x="1307100" y="30032"/>
                    <a:pt x="1307100" y="67078"/>
                  </a:cubicBezTo>
                  <a:lnTo>
                    <a:pt x="1307100" y="1172061"/>
                  </a:lnTo>
                  <a:cubicBezTo>
                    <a:pt x="1307100" y="1189851"/>
                    <a:pt x="1300033" y="1206912"/>
                    <a:pt x="1287453" y="1219492"/>
                  </a:cubicBezTo>
                  <a:cubicBezTo>
                    <a:pt x="1274874" y="1232072"/>
                    <a:pt x="1257812" y="1239139"/>
                    <a:pt x="1240022" y="1239139"/>
                  </a:cubicBezTo>
                  <a:lnTo>
                    <a:pt x="67078" y="1239139"/>
                  </a:lnTo>
                  <a:cubicBezTo>
                    <a:pt x="30032" y="1239139"/>
                    <a:pt x="0" y="1209107"/>
                    <a:pt x="0" y="1172061"/>
                  </a:cubicBezTo>
                  <a:lnTo>
                    <a:pt x="0" y="67078"/>
                  </a:lnTo>
                  <a:cubicBezTo>
                    <a:pt x="0" y="30032"/>
                    <a:pt x="30032" y="0"/>
                    <a:pt x="67078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1307100" cy="131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409704" y="2866135"/>
            <a:ext cx="4341396" cy="49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AI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571522" y="4031198"/>
            <a:ext cx="3832824" cy="73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해결하고자 하는 모든 일들은 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AI</a:t>
            </a: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chat</a:t>
            </a: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비서가 해결사</a:t>
            </a:r>
            <a:endParaRPr lang="en-US" sz="2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571522" y="5173923"/>
            <a:ext cx="4179578" cy="73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Openai</a:t>
            </a: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의 </a:t>
            </a:r>
            <a:r>
              <a:rPr 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GPT 4.0 </a:t>
            </a: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엔진을 통한 빠르고 정확한 정보</a:t>
            </a:r>
            <a:endParaRPr lang="en-US" sz="2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8695" y="681070"/>
            <a:ext cx="489975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06. 예상 일정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1467749"/>
            <a:ext cx="16230600" cy="8264740"/>
            <a:chOff x="0" y="0"/>
            <a:chExt cx="4274726" cy="21767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76722"/>
            </a:xfrm>
            <a:custGeom>
              <a:avLst/>
              <a:gdLst/>
              <a:ahLst/>
              <a:cxnLst/>
              <a:rect l="l" t="t" r="r" b="b"/>
              <a:pathLst>
                <a:path w="4274726" h="2176722">
                  <a:moveTo>
                    <a:pt x="21942" y="0"/>
                  </a:moveTo>
                  <a:lnTo>
                    <a:pt x="4252784" y="0"/>
                  </a:lnTo>
                  <a:cubicBezTo>
                    <a:pt x="4264902" y="0"/>
                    <a:pt x="4274726" y="9824"/>
                    <a:pt x="4274726" y="21942"/>
                  </a:cubicBezTo>
                  <a:lnTo>
                    <a:pt x="4274726" y="2154780"/>
                  </a:lnTo>
                  <a:cubicBezTo>
                    <a:pt x="4274726" y="2160599"/>
                    <a:pt x="4272414" y="2166180"/>
                    <a:pt x="4268299" y="2170295"/>
                  </a:cubicBezTo>
                  <a:cubicBezTo>
                    <a:pt x="4264184" y="2174410"/>
                    <a:pt x="4258604" y="2176722"/>
                    <a:pt x="4252784" y="2176722"/>
                  </a:cubicBezTo>
                  <a:lnTo>
                    <a:pt x="21942" y="2176722"/>
                  </a:lnTo>
                  <a:cubicBezTo>
                    <a:pt x="16122" y="2176722"/>
                    <a:pt x="10541" y="2174410"/>
                    <a:pt x="6427" y="2170295"/>
                  </a:cubicBezTo>
                  <a:cubicBezTo>
                    <a:pt x="2312" y="2166180"/>
                    <a:pt x="0" y="2160599"/>
                    <a:pt x="0" y="2154780"/>
                  </a:cubicBezTo>
                  <a:lnTo>
                    <a:pt x="0" y="21942"/>
                  </a:lnTo>
                  <a:cubicBezTo>
                    <a:pt x="0" y="16122"/>
                    <a:pt x="2312" y="10541"/>
                    <a:pt x="6427" y="6427"/>
                  </a:cubicBezTo>
                  <a:cubicBezTo>
                    <a:pt x="10541" y="2312"/>
                    <a:pt x="16122" y="0"/>
                    <a:pt x="21942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274726" cy="22243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D1A303F-F727-75E8-3016-84C4AD54064A}"/>
              </a:ext>
            </a:extLst>
          </p:cNvPr>
          <p:cNvGrpSpPr/>
          <p:nvPr/>
        </p:nvGrpSpPr>
        <p:grpSpPr>
          <a:xfrm>
            <a:off x="1407886" y="2492344"/>
            <a:ext cx="2165774" cy="1060955"/>
            <a:chOff x="2012449" y="2492344"/>
            <a:chExt cx="1378228" cy="977601"/>
          </a:xfrm>
        </p:grpSpPr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EA102180-64AE-A559-15BB-25C6B0781864}"/>
                </a:ext>
              </a:extLst>
            </p:cNvPr>
            <p:cNvSpPr/>
            <p:nvPr/>
          </p:nvSpPr>
          <p:spPr>
            <a:xfrm flipV="1">
              <a:off x="2012449" y="2973271"/>
              <a:ext cx="1378228" cy="496674"/>
            </a:xfrm>
            <a:custGeom>
              <a:avLst/>
              <a:gdLst/>
              <a:ahLst/>
              <a:cxnLst/>
              <a:rect l="l" t="t" r="r" b="b"/>
              <a:pathLst>
                <a:path w="7408719" h="1034738">
                  <a:moveTo>
                    <a:pt x="0" y="0"/>
                  </a:moveTo>
                  <a:lnTo>
                    <a:pt x="7408719" y="0"/>
                  </a:lnTo>
                  <a:lnTo>
                    <a:pt x="7408719" y="1034738"/>
                  </a:lnTo>
                  <a:lnTo>
                    <a:pt x="0" y="1034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</a:blip>
              <a:stretch>
                <a:fillRect t="-12255" b="-1225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0EF6507E-8362-25ED-EC83-A1C6B17A445E}"/>
                </a:ext>
              </a:extLst>
            </p:cNvPr>
            <p:cNvSpPr/>
            <p:nvPr/>
          </p:nvSpPr>
          <p:spPr>
            <a:xfrm flipV="1">
              <a:off x="2012449" y="2492344"/>
              <a:ext cx="1335865" cy="759861"/>
            </a:xfrm>
            <a:custGeom>
              <a:avLst/>
              <a:gdLst/>
              <a:ahLst/>
              <a:cxnLst/>
              <a:rect l="l" t="t" r="r" b="b"/>
              <a:pathLst>
                <a:path w="1463451" h="453228">
                  <a:moveTo>
                    <a:pt x="29259" y="0"/>
                  </a:moveTo>
                  <a:lnTo>
                    <a:pt x="1434191" y="0"/>
                  </a:lnTo>
                  <a:cubicBezTo>
                    <a:pt x="1450351" y="0"/>
                    <a:pt x="1463451" y="13100"/>
                    <a:pt x="1463451" y="29259"/>
                  </a:cubicBezTo>
                  <a:lnTo>
                    <a:pt x="1463451" y="423969"/>
                  </a:lnTo>
                  <a:cubicBezTo>
                    <a:pt x="1463451" y="431729"/>
                    <a:pt x="1460368" y="439171"/>
                    <a:pt x="1454881" y="444658"/>
                  </a:cubicBezTo>
                  <a:cubicBezTo>
                    <a:pt x="1449394" y="450145"/>
                    <a:pt x="1441951" y="453228"/>
                    <a:pt x="1434191" y="453228"/>
                  </a:cubicBezTo>
                  <a:lnTo>
                    <a:pt x="29259" y="453228"/>
                  </a:lnTo>
                  <a:cubicBezTo>
                    <a:pt x="21499" y="453228"/>
                    <a:pt x="14057" y="450145"/>
                    <a:pt x="8570" y="444658"/>
                  </a:cubicBezTo>
                  <a:cubicBezTo>
                    <a:pt x="3083" y="439171"/>
                    <a:pt x="0" y="431729"/>
                    <a:pt x="0" y="423969"/>
                  </a:cubicBezTo>
                  <a:lnTo>
                    <a:pt x="0" y="29259"/>
                  </a:lnTo>
                  <a:cubicBezTo>
                    <a:pt x="0" y="21499"/>
                    <a:pt x="3083" y="14057"/>
                    <a:pt x="8570" y="8570"/>
                  </a:cubicBezTo>
                  <a:cubicBezTo>
                    <a:pt x="14057" y="3083"/>
                    <a:pt x="21499" y="0"/>
                    <a:pt x="29259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6" name="TextBox 26">
              <a:extLst>
                <a:ext uri="{FF2B5EF4-FFF2-40B4-BE49-F238E27FC236}">
                  <a16:creationId xmlns:a16="http://schemas.microsoft.com/office/drawing/2014/main" id="{DB12098B-BD35-B6EB-5663-419EAA87447D}"/>
                </a:ext>
              </a:extLst>
            </p:cNvPr>
            <p:cNvSpPr txBox="1"/>
            <p:nvPr/>
          </p:nvSpPr>
          <p:spPr>
            <a:xfrm rot="10800000" flipV="1">
              <a:off x="2012449" y="2623938"/>
              <a:ext cx="1335865" cy="457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기획</a:t>
              </a:r>
              <a:endPara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404967" y="1820235"/>
            <a:ext cx="958224" cy="33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1</a:t>
            </a:r>
            <a:r>
              <a:rPr lang="ko-KR" altLang="en-US" sz="2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주</a:t>
            </a:r>
            <a:endParaRPr lang="en-US" sz="2000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192603" y="1820235"/>
            <a:ext cx="958224" cy="33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3</a:t>
            </a:r>
            <a:r>
              <a:rPr lang="ko-KR" altLang="en-US" sz="2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주</a:t>
            </a:r>
            <a:endParaRPr lang="en-US" sz="2000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874057" y="1820235"/>
            <a:ext cx="958224" cy="33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6</a:t>
            </a:r>
            <a:r>
              <a:rPr lang="ko-KR" altLang="en-US" sz="2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주</a:t>
            </a:r>
            <a:endParaRPr lang="en-US" sz="2000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555511" y="1820235"/>
            <a:ext cx="958224" cy="33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9</a:t>
            </a:r>
            <a:r>
              <a:rPr lang="ko-KR" altLang="en-US" sz="2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주</a:t>
            </a:r>
            <a:endParaRPr lang="en-US" sz="2000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236965" y="1820235"/>
            <a:ext cx="958224" cy="33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12</a:t>
            </a:r>
            <a:r>
              <a:rPr lang="ko-KR" altLang="en-US" sz="2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주</a:t>
            </a:r>
            <a:endParaRPr lang="en-US" sz="2000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918419" y="1820235"/>
            <a:ext cx="958224" cy="33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15</a:t>
            </a:r>
            <a:r>
              <a:rPr lang="ko-KR" altLang="en-US" sz="2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주</a:t>
            </a:r>
            <a:endParaRPr lang="en-US" sz="2000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3762826" y="2531435"/>
            <a:ext cx="12954399" cy="636759"/>
            <a:chOff x="0" y="0"/>
            <a:chExt cx="3813368" cy="1677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13368" cy="167706"/>
            </a:xfrm>
            <a:custGeom>
              <a:avLst/>
              <a:gdLst/>
              <a:ahLst/>
              <a:cxnLst/>
              <a:rect l="l" t="t" r="r" b="b"/>
              <a:pathLst>
                <a:path w="3813368" h="167706">
                  <a:moveTo>
                    <a:pt x="21923" y="0"/>
                  </a:moveTo>
                  <a:lnTo>
                    <a:pt x="3791446" y="0"/>
                  </a:lnTo>
                  <a:cubicBezTo>
                    <a:pt x="3797260" y="0"/>
                    <a:pt x="3802836" y="2310"/>
                    <a:pt x="3806947" y="6421"/>
                  </a:cubicBezTo>
                  <a:cubicBezTo>
                    <a:pt x="3811059" y="10532"/>
                    <a:pt x="3813368" y="16109"/>
                    <a:pt x="3813368" y="21923"/>
                  </a:cubicBezTo>
                  <a:lnTo>
                    <a:pt x="3813368" y="145783"/>
                  </a:lnTo>
                  <a:cubicBezTo>
                    <a:pt x="3813368" y="151598"/>
                    <a:pt x="3811059" y="157174"/>
                    <a:pt x="3806947" y="161285"/>
                  </a:cubicBezTo>
                  <a:cubicBezTo>
                    <a:pt x="3802836" y="165396"/>
                    <a:pt x="3797260" y="167706"/>
                    <a:pt x="3791446" y="167706"/>
                  </a:cubicBezTo>
                  <a:lnTo>
                    <a:pt x="21923" y="167706"/>
                  </a:lnTo>
                  <a:cubicBezTo>
                    <a:pt x="16109" y="167706"/>
                    <a:pt x="10532" y="165396"/>
                    <a:pt x="6421" y="161285"/>
                  </a:cubicBezTo>
                  <a:cubicBezTo>
                    <a:pt x="2310" y="157174"/>
                    <a:pt x="0" y="151598"/>
                    <a:pt x="0" y="145783"/>
                  </a:cubicBezTo>
                  <a:lnTo>
                    <a:pt x="0" y="21923"/>
                  </a:lnTo>
                  <a:cubicBezTo>
                    <a:pt x="0" y="16109"/>
                    <a:pt x="2310" y="10532"/>
                    <a:pt x="6421" y="6421"/>
                  </a:cubicBezTo>
                  <a:cubicBezTo>
                    <a:pt x="10532" y="2310"/>
                    <a:pt x="16109" y="0"/>
                    <a:pt x="21923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813368" cy="215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646231" y="2350609"/>
            <a:ext cx="2589657" cy="81758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99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3858466" y="3246595"/>
            <a:ext cx="6344927" cy="29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624DE3"/>
                </a:solidFill>
                <a:latin typeface="윤고딕"/>
                <a:ea typeface="윤고딕"/>
                <a:cs typeface="윤고딕"/>
                <a:sym typeface="윤고딕"/>
              </a:rPr>
              <a:t>아이디어</a:t>
            </a:r>
            <a:r>
              <a:rPr lang="ko-KR" altLang="en-US" dirty="0">
                <a:solidFill>
                  <a:srgbClr val="624DE3"/>
                </a:solidFill>
                <a:latin typeface="윤고딕"/>
                <a:ea typeface="윤고딕"/>
                <a:cs typeface="윤고딕"/>
                <a:sym typeface="윤고딕"/>
              </a:rPr>
              <a:t>와 계획 및 목표 수립 </a:t>
            </a:r>
            <a:endParaRPr lang="en-US" sz="1800" dirty="0">
              <a:solidFill>
                <a:srgbClr val="624DE3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3762826" y="3979227"/>
            <a:ext cx="12954399" cy="636759"/>
            <a:chOff x="0" y="0"/>
            <a:chExt cx="3813368" cy="1677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813368" cy="167706"/>
            </a:xfrm>
            <a:custGeom>
              <a:avLst/>
              <a:gdLst/>
              <a:ahLst/>
              <a:cxnLst/>
              <a:rect l="l" t="t" r="r" b="b"/>
              <a:pathLst>
                <a:path w="3813368" h="167706">
                  <a:moveTo>
                    <a:pt x="21923" y="0"/>
                  </a:moveTo>
                  <a:lnTo>
                    <a:pt x="3791446" y="0"/>
                  </a:lnTo>
                  <a:cubicBezTo>
                    <a:pt x="3797260" y="0"/>
                    <a:pt x="3802836" y="2310"/>
                    <a:pt x="3806947" y="6421"/>
                  </a:cubicBezTo>
                  <a:cubicBezTo>
                    <a:pt x="3811059" y="10532"/>
                    <a:pt x="3813368" y="16109"/>
                    <a:pt x="3813368" y="21923"/>
                  </a:cubicBezTo>
                  <a:lnTo>
                    <a:pt x="3813368" y="145783"/>
                  </a:lnTo>
                  <a:cubicBezTo>
                    <a:pt x="3813368" y="151598"/>
                    <a:pt x="3811059" y="157174"/>
                    <a:pt x="3806947" y="161285"/>
                  </a:cubicBezTo>
                  <a:cubicBezTo>
                    <a:pt x="3802836" y="165396"/>
                    <a:pt x="3797260" y="167706"/>
                    <a:pt x="3791446" y="167706"/>
                  </a:cubicBezTo>
                  <a:lnTo>
                    <a:pt x="21923" y="167706"/>
                  </a:lnTo>
                  <a:cubicBezTo>
                    <a:pt x="16109" y="167706"/>
                    <a:pt x="10532" y="165396"/>
                    <a:pt x="6421" y="161285"/>
                  </a:cubicBezTo>
                  <a:cubicBezTo>
                    <a:pt x="2310" y="157174"/>
                    <a:pt x="0" y="151598"/>
                    <a:pt x="0" y="145783"/>
                  </a:cubicBezTo>
                  <a:lnTo>
                    <a:pt x="0" y="21923"/>
                  </a:lnTo>
                  <a:cubicBezTo>
                    <a:pt x="0" y="16109"/>
                    <a:pt x="2310" y="10532"/>
                    <a:pt x="6421" y="6421"/>
                  </a:cubicBezTo>
                  <a:cubicBezTo>
                    <a:pt x="10532" y="2310"/>
                    <a:pt x="16109" y="0"/>
                    <a:pt x="21923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3813368" cy="215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62264" y="4687659"/>
            <a:ext cx="6344927" cy="29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624DE3"/>
                </a:solidFill>
                <a:latin typeface="윤고딕"/>
                <a:ea typeface="윤고딕"/>
                <a:cs typeface="윤고딕"/>
                <a:sym typeface="윤고딕"/>
              </a:rPr>
              <a:t>언어</a:t>
            </a:r>
            <a:r>
              <a:rPr lang="en-US" altLang="ko-KR" sz="1800" dirty="0">
                <a:solidFill>
                  <a:srgbClr val="624DE3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800" dirty="0">
                <a:solidFill>
                  <a:srgbClr val="624DE3"/>
                </a:solidFill>
                <a:latin typeface="윤고딕"/>
                <a:ea typeface="윤고딕"/>
                <a:cs typeface="윤고딕"/>
                <a:sym typeface="윤고딕"/>
              </a:rPr>
              <a:t>라이브러리</a:t>
            </a:r>
            <a:r>
              <a:rPr lang="en-US" altLang="ko-KR" sz="1800" dirty="0">
                <a:solidFill>
                  <a:srgbClr val="624DE3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800" dirty="0">
                <a:solidFill>
                  <a:srgbClr val="624DE3"/>
                </a:solidFill>
                <a:latin typeface="윤고딕"/>
                <a:ea typeface="윤고딕"/>
                <a:cs typeface="윤고딕"/>
                <a:sym typeface="윤고딕"/>
              </a:rPr>
              <a:t>프레임워크</a:t>
            </a:r>
            <a:r>
              <a:rPr lang="en-US" altLang="ko-KR" sz="1800" dirty="0">
                <a:solidFill>
                  <a:srgbClr val="624DE3"/>
                </a:solidFill>
                <a:latin typeface="윤고딕"/>
                <a:ea typeface="윤고딕"/>
                <a:cs typeface="윤고딕"/>
                <a:sym typeface="윤고딕"/>
              </a:rPr>
              <a:t>, DB</a:t>
            </a:r>
            <a:r>
              <a:rPr lang="ko-KR" altLang="en-US" sz="1800" dirty="0">
                <a:solidFill>
                  <a:srgbClr val="624DE3"/>
                </a:solidFill>
                <a:latin typeface="윤고딕"/>
                <a:ea typeface="윤고딕"/>
                <a:cs typeface="윤고딕"/>
                <a:sym typeface="윤고딕"/>
              </a:rPr>
              <a:t> 선정 및 환경설정</a:t>
            </a:r>
            <a:endParaRPr lang="en-US" sz="1800" dirty="0">
              <a:solidFill>
                <a:srgbClr val="624DE3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3762826" y="6861898"/>
            <a:ext cx="12954399" cy="636759"/>
            <a:chOff x="0" y="0"/>
            <a:chExt cx="3813368" cy="16770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813368" cy="167706"/>
            </a:xfrm>
            <a:custGeom>
              <a:avLst/>
              <a:gdLst/>
              <a:ahLst/>
              <a:cxnLst/>
              <a:rect l="l" t="t" r="r" b="b"/>
              <a:pathLst>
                <a:path w="3813368" h="167706">
                  <a:moveTo>
                    <a:pt x="21923" y="0"/>
                  </a:moveTo>
                  <a:lnTo>
                    <a:pt x="3791446" y="0"/>
                  </a:lnTo>
                  <a:cubicBezTo>
                    <a:pt x="3797260" y="0"/>
                    <a:pt x="3802836" y="2310"/>
                    <a:pt x="3806947" y="6421"/>
                  </a:cubicBezTo>
                  <a:cubicBezTo>
                    <a:pt x="3811059" y="10532"/>
                    <a:pt x="3813368" y="16109"/>
                    <a:pt x="3813368" y="21923"/>
                  </a:cubicBezTo>
                  <a:lnTo>
                    <a:pt x="3813368" y="145783"/>
                  </a:lnTo>
                  <a:cubicBezTo>
                    <a:pt x="3813368" y="151598"/>
                    <a:pt x="3811059" y="157174"/>
                    <a:pt x="3806947" y="161285"/>
                  </a:cubicBezTo>
                  <a:cubicBezTo>
                    <a:pt x="3802836" y="165396"/>
                    <a:pt x="3797260" y="167706"/>
                    <a:pt x="3791446" y="167706"/>
                  </a:cubicBezTo>
                  <a:lnTo>
                    <a:pt x="21923" y="167706"/>
                  </a:lnTo>
                  <a:cubicBezTo>
                    <a:pt x="16109" y="167706"/>
                    <a:pt x="10532" y="165396"/>
                    <a:pt x="6421" y="161285"/>
                  </a:cubicBezTo>
                  <a:cubicBezTo>
                    <a:pt x="2310" y="157174"/>
                    <a:pt x="0" y="151598"/>
                    <a:pt x="0" y="145783"/>
                  </a:cubicBezTo>
                  <a:lnTo>
                    <a:pt x="0" y="21923"/>
                  </a:lnTo>
                  <a:cubicBezTo>
                    <a:pt x="0" y="16109"/>
                    <a:pt x="2310" y="10532"/>
                    <a:pt x="6421" y="6421"/>
                  </a:cubicBezTo>
                  <a:cubicBezTo>
                    <a:pt x="10532" y="2310"/>
                    <a:pt x="16109" y="0"/>
                    <a:pt x="21923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3813368" cy="215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3216748" y="6861898"/>
            <a:ext cx="2657684" cy="636759"/>
            <a:chOff x="0" y="0"/>
            <a:chExt cx="699966" cy="16770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99966" cy="167706"/>
            </a:xfrm>
            <a:custGeom>
              <a:avLst/>
              <a:gdLst/>
              <a:ahLst/>
              <a:cxnLst/>
              <a:rect l="l" t="t" r="r" b="b"/>
              <a:pathLst>
                <a:path w="699966" h="167706">
                  <a:moveTo>
                    <a:pt x="83853" y="0"/>
                  </a:moveTo>
                  <a:lnTo>
                    <a:pt x="616113" y="0"/>
                  </a:lnTo>
                  <a:cubicBezTo>
                    <a:pt x="662424" y="0"/>
                    <a:pt x="699966" y="37542"/>
                    <a:pt x="699966" y="83853"/>
                  </a:cubicBezTo>
                  <a:lnTo>
                    <a:pt x="699966" y="83853"/>
                  </a:lnTo>
                  <a:cubicBezTo>
                    <a:pt x="699966" y="106092"/>
                    <a:pt x="691132" y="127421"/>
                    <a:pt x="675406" y="143146"/>
                  </a:cubicBezTo>
                  <a:cubicBezTo>
                    <a:pt x="659681" y="158872"/>
                    <a:pt x="638352" y="167706"/>
                    <a:pt x="616113" y="167706"/>
                  </a:cubicBezTo>
                  <a:lnTo>
                    <a:pt x="83853" y="167706"/>
                  </a:lnTo>
                  <a:cubicBezTo>
                    <a:pt x="37542" y="167706"/>
                    <a:pt x="0" y="130164"/>
                    <a:pt x="0" y="83853"/>
                  </a:cubicBezTo>
                  <a:lnTo>
                    <a:pt x="0" y="83853"/>
                  </a:lnTo>
                  <a:cubicBezTo>
                    <a:pt x="0" y="37542"/>
                    <a:pt x="37542" y="0"/>
                    <a:pt x="83853" y="0"/>
                  </a:cubicBezTo>
                  <a:close/>
                </a:path>
              </a:pathLst>
            </a:custGeom>
            <a:solidFill>
              <a:srgbClr val="624DE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699966" cy="215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1041896" y="7574857"/>
            <a:ext cx="497811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624DE3"/>
                </a:solidFill>
                <a:latin typeface="윤고딕"/>
                <a:ea typeface="윤고딕"/>
                <a:cs typeface="윤고딕"/>
                <a:sym typeface="윤고딕"/>
              </a:rPr>
              <a:t>실행: 콘텐츠 제작 및 마케팅 활동 실행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309442" y="6986603"/>
            <a:ext cx="2472295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4단계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3762911" y="5420290"/>
            <a:ext cx="12954399" cy="636759"/>
            <a:chOff x="0" y="0"/>
            <a:chExt cx="3813368" cy="167706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813368" cy="167706"/>
            </a:xfrm>
            <a:custGeom>
              <a:avLst/>
              <a:gdLst/>
              <a:ahLst/>
              <a:cxnLst/>
              <a:rect l="l" t="t" r="r" b="b"/>
              <a:pathLst>
                <a:path w="3813368" h="167706">
                  <a:moveTo>
                    <a:pt x="21923" y="0"/>
                  </a:moveTo>
                  <a:lnTo>
                    <a:pt x="3791446" y="0"/>
                  </a:lnTo>
                  <a:cubicBezTo>
                    <a:pt x="3797260" y="0"/>
                    <a:pt x="3802836" y="2310"/>
                    <a:pt x="3806947" y="6421"/>
                  </a:cubicBezTo>
                  <a:cubicBezTo>
                    <a:pt x="3811059" y="10532"/>
                    <a:pt x="3813368" y="16109"/>
                    <a:pt x="3813368" y="21923"/>
                  </a:cubicBezTo>
                  <a:lnTo>
                    <a:pt x="3813368" y="145783"/>
                  </a:lnTo>
                  <a:cubicBezTo>
                    <a:pt x="3813368" y="151598"/>
                    <a:pt x="3811059" y="157174"/>
                    <a:pt x="3806947" y="161285"/>
                  </a:cubicBezTo>
                  <a:cubicBezTo>
                    <a:pt x="3802836" y="165396"/>
                    <a:pt x="3797260" y="167706"/>
                    <a:pt x="3791446" y="167706"/>
                  </a:cubicBezTo>
                  <a:lnTo>
                    <a:pt x="21923" y="167706"/>
                  </a:lnTo>
                  <a:cubicBezTo>
                    <a:pt x="16109" y="167706"/>
                    <a:pt x="10532" y="165396"/>
                    <a:pt x="6421" y="161285"/>
                  </a:cubicBezTo>
                  <a:cubicBezTo>
                    <a:pt x="2310" y="157174"/>
                    <a:pt x="0" y="151598"/>
                    <a:pt x="0" y="145783"/>
                  </a:cubicBezTo>
                  <a:lnTo>
                    <a:pt x="0" y="21923"/>
                  </a:lnTo>
                  <a:cubicBezTo>
                    <a:pt x="0" y="16109"/>
                    <a:pt x="2310" y="10532"/>
                    <a:pt x="6421" y="6421"/>
                  </a:cubicBezTo>
                  <a:cubicBezTo>
                    <a:pt x="10532" y="2310"/>
                    <a:pt x="16109" y="0"/>
                    <a:pt x="21923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3813368" cy="215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9746841" y="6129267"/>
            <a:ext cx="5689997" cy="29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624DE3"/>
                </a:solidFill>
                <a:latin typeface="윤고딕"/>
                <a:ea typeface="윤고딕"/>
                <a:cs typeface="윤고딕"/>
                <a:sym typeface="윤고딕"/>
              </a:rPr>
              <a:t>개발 </a:t>
            </a:r>
            <a:r>
              <a:rPr lang="ko-KR" altLang="en-US">
                <a:solidFill>
                  <a:srgbClr val="624DE3"/>
                </a:solidFill>
                <a:latin typeface="윤고딕"/>
                <a:ea typeface="윤고딕"/>
                <a:cs typeface="윤고딕"/>
                <a:sym typeface="윤고딕"/>
              </a:rPr>
              <a:t>및 진</a:t>
            </a:r>
            <a:endParaRPr lang="en-US" sz="1800" dirty="0">
              <a:solidFill>
                <a:srgbClr val="624DE3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44" name="Group 44"/>
          <p:cNvGrpSpPr/>
          <p:nvPr/>
        </p:nvGrpSpPr>
        <p:grpSpPr>
          <a:xfrm>
            <a:off x="3762911" y="8307488"/>
            <a:ext cx="12954399" cy="636759"/>
            <a:chOff x="0" y="0"/>
            <a:chExt cx="3813368" cy="167706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813368" cy="167706"/>
            </a:xfrm>
            <a:custGeom>
              <a:avLst/>
              <a:gdLst/>
              <a:ahLst/>
              <a:cxnLst/>
              <a:rect l="l" t="t" r="r" b="b"/>
              <a:pathLst>
                <a:path w="3813368" h="167706">
                  <a:moveTo>
                    <a:pt x="21923" y="0"/>
                  </a:moveTo>
                  <a:lnTo>
                    <a:pt x="3791446" y="0"/>
                  </a:lnTo>
                  <a:cubicBezTo>
                    <a:pt x="3797260" y="0"/>
                    <a:pt x="3802836" y="2310"/>
                    <a:pt x="3806947" y="6421"/>
                  </a:cubicBezTo>
                  <a:cubicBezTo>
                    <a:pt x="3811059" y="10532"/>
                    <a:pt x="3813368" y="16109"/>
                    <a:pt x="3813368" y="21923"/>
                  </a:cubicBezTo>
                  <a:lnTo>
                    <a:pt x="3813368" y="145783"/>
                  </a:lnTo>
                  <a:cubicBezTo>
                    <a:pt x="3813368" y="151598"/>
                    <a:pt x="3811059" y="157174"/>
                    <a:pt x="3806947" y="161285"/>
                  </a:cubicBezTo>
                  <a:cubicBezTo>
                    <a:pt x="3802836" y="165396"/>
                    <a:pt x="3797260" y="167706"/>
                    <a:pt x="3791446" y="167706"/>
                  </a:cubicBezTo>
                  <a:lnTo>
                    <a:pt x="21923" y="167706"/>
                  </a:lnTo>
                  <a:cubicBezTo>
                    <a:pt x="16109" y="167706"/>
                    <a:pt x="10532" y="165396"/>
                    <a:pt x="6421" y="161285"/>
                  </a:cubicBezTo>
                  <a:cubicBezTo>
                    <a:pt x="2310" y="157174"/>
                    <a:pt x="0" y="151598"/>
                    <a:pt x="0" y="145783"/>
                  </a:cubicBezTo>
                  <a:lnTo>
                    <a:pt x="0" y="21923"/>
                  </a:lnTo>
                  <a:cubicBezTo>
                    <a:pt x="0" y="16109"/>
                    <a:pt x="2310" y="10532"/>
                    <a:pt x="6421" y="6421"/>
                  </a:cubicBezTo>
                  <a:cubicBezTo>
                    <a:pt x="10532" y="2310"/>
                    <a:pt x="16109" y="0"/>
                    <a:pt x="21923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47625"/>
              <a:ext cx="3813368" cy="215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5240000" y="8307488"/>
            <a:ext cx="1477310" cy="636759"/>
            <a:chOff x="0" y="0"/>
            <a:chExt cx="864160" cy="167706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64160" cy="167706"/>
            </a:xfrm>
            <a:custGeom>
              <a:avLst/>
              <a:gdLst/>
              <a:ahLst/>
              <a:cxnLst/>
              <a:rect l="l" t="t" r="r" b="b"/>
              <a:pathLst>
                <a:path w="864160" h="167706">
                  <a:moveTo>
                    <a:pt x="83853" y="0"/>
                  </a:moveTo>
                  <a:lnTo>
                    <a:pt x="780306" y="0"/>
                  </a:lnTo>
                  <a:cubicBezTo>
                    <a:pt x="826617" y="0"/>
                    <a:pt x="864160" y="37542"/>
                    <a:pt x="864160" y="83853"/>
                  </a:cubicBezTo>
                  <a:lnTo>
                    <a:pt x="864160" y="83853"/>
                  </a:lnTo>
                  <a:cubicBezTo>
                    <a:pt x="864160" y="106092"/>
                    <a:pt x="855325" y="127421"/>
                    <a:pt x="839600" y="143146"/>
                  </a:cubicBezTo>
                  <a:cubicBezTo>
                    <a:pt x="823874" y="158872"/>
                    <a:pt x="802546" y="167706"/>
                    <a:pt x="780306" y="167706"/>
                  </a:cubicBezTo>
                  <a:lnTo>
                    <a:pt x="83853" y="167706"/>
                  </a:lnTo>
                  <a:cubicBezTo>
                    <a:pt x="37542" y="167706"/>
                    <a:pt x="0" y="130164"/>
                    <a:pt x="0" y="83853"/>
                  </a:cubicBezTo>
                  <a:lnTo>
                    <a:pt x="0" y="83853"/>
                  </a:lnTo>
                  <a:cubicBezTo>
                    <a:pt x="0" y="37542"/>
                    <a:pt x="37542" y="0"/>
                    <a:pt x="83853" y="0"/>
                  </a:cubicBezTo>
                  <a:close/>
                </a:path>
              </a:pathLst>
            </a:custGeom>
            <a:solidFill>
              <a:srgbClr val="624DE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47625"/>
              <a:ext cx="864160" cy="215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3745564" y="9020448"/>
            <a:ext cx="3409359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624DE3"/>
                </a:solidFill>
                <a:latin typeface="윤고딕"/>
                <a:ea typeface="윤고딕"/>
                <a:cs typeface="윤고딕"/>
                <a:sym typeface="윤고딕"/>
              </a:rPr>
              <a:t>평가: 프로모션 성과 측정 및 분석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5402956" y="8446707"/>
            <a:ext cx="1113145" cy="296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제출</a:t>
            </a:r>
            <a:endParaRPr lang="en-US" sz="1800" dirty="0">
              <a:solidFill>
                <a:srgbClr val="FFFFFF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52" name="TextBox 6">
            <a:extLst>
              <a:ext uri="{FF2B5EF4-FFF2-40B4-BE49-F238E27FC236}">
                <a16:creationId xmlns:a16="http://schemas.microsoft.com/office/drawing/2014/main" id="{033D178A-1F5E-F466-92B9-C6EC971BC703}"/>
              </a:ext>
            </a:extLst>
          </p:cNvPr>
          <p:cNvSpPr txBox="1"/>
          <p:nvPr/>
        </p:nvSpPr>
        <p:spPr>
          <a:xfrm>
            <a:off x="6980239" y="1820235"/>
            <a:ext cx="958224" cy="33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5</a:t>
            </a:r>
            <a:r>
              <a:rPr lang="ko-KR" altLang="en-US" sz="2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주</a:t>
            </a:r>
            <a:endParaRPr lang="en-US" altLang="ko-KR" sz="2000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53" name="TextBox 6">
            <a:extLst>
              <a:ext uri="{FF2B5EF4-FFF2-40B4-BE49-F238E27FC236}">
                <a16:creationId xmlns:a16="http://schemas.microsoft.com/office/drawing/2014/main" id="{96D4F8AC-F7EA-D742-F04C-8141F6DF3EC3}"/>
              </a:ext>
            </a:extLst>
          </p:cNvPr>
          <p:cNvSpPr txBox="1"/>
          <p:nvPr/>
        </p:nvSpPr>
        <p:spPr>
          <a:xfrm>
            <a:off x="4298785" y="1820235"/>
            <a:ext cx="958224" cy="33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</a:t>
            </a:r>
            <a:r>
              <a:rPr lang="ko-KR" altLang="en-US" sz="2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주</a:t>
            </a:r>
            <a:endParaRPr lang="en-US" sz="2000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54" name="TextBox 6">
            <a:extLst>
              <a:ext uri="{FF2B5EF4-FFF2-40B4-BE49-F238E27FC236}">
                <a16:creationId xmlns:a16="http://schemas.microsoft.com/office/drawing/2014/main" id="{61EC8E41-B953-C807-13E7-0020B1937748}"/>
              </a:ext>
            </a:extLst>
          </p:cNvPr>
          <p:cNvSpPr txBox="1"/>
          <p:nvPr/>
        </p:nvSpPr>
        <p:spPr>
          <a:xfrm>
            <a:off x="14130783" y="1820235"/>
            <a:ext cx="958224" cy="33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13</a:t>
            </a:r>
            <a:r>
              <a:rPr lang="ko-KR" altLang="en-US" sz="2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주</a:t>
            </a:r>
            <a:endParaRPr lang="en-US" sz="2000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55" name="TextBox 6">
            <a:extLst>
              <a:ext uri="{FF2B5EF4-FFF2-40B4-BE49-F238E27FC236}">
                <a16:creationId xmlns:a16="http://schemas.microsoft.com/office/drawing/2014/main" id="{5862287A-C0A8-2790-EE7C-A5CCE43D6605}"/>
              </a:ext>
            </a:extLst>
          </p:cNvPr>
          <p:cNvSpPr txBox="1"/>
          <p:nvPr/>
        </p:nvSpPr>
        <p:spPr>
          <a:xfrm>
            <a:off x="12343147" y="1820235"/>
            <a:ext cx="958224" cy="33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11</a:t>
            </a:r>
            <a:r>
              <a:rPr lang="ko-KR" altLang="en-US" sz="2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주</a:t>
            </a:r>
            <a:endParaRPr lang="en-US" sz="2000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56" name="TextBox 6">
            <a:extLst>
              <a:ext uri="{FF2B5EF4-FFF2-40B4-BE49-F238E27FC236}">
                <a16:creationId xmlns:a16="http://schemas.microsoft.com/office/drawing/2014/main" id="{EB0360AD-BB35-1C83-51FB-B12065D053C5}"/>
              </a:ext>
            </a:extLst>
          </p:cNvPr>
          <p:cNvSpPr txBox="1"/>
          <p:nvPr/>
        </p:nvSpPr>
        <p:spPr>
          <a:xfrm>
            <a:off x="8767875" y="1820235"/>
            <a:ext cx="958224" cy="33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7</a:t>
            </a:r>
            <a:r>
              <a:rPr lang="ko-KR" altLang="en-US" sz="2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주</a:t>
            </a:r>
            <a:endParaRPr lang="en-US" sz="2000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57" name="TextBox 6">
            <a:extLst>
              <a:ext uri="{FF2B5EF4-FFF2-40B4-BE49-F238E27FC236}">
                <a16:creationId xmlns:a16="http://schemas.microsoft.com/office/drawing/2014/main" id="{1E879308-01C4-00DB-7CC2-4E51CDC0AB50}"/>
              </a:ext>
            </a:extLst>
          </p:cNvPr>
          <p:cNvSpPr txBox="1"/>
          <p:nvPr/>
        </p:nvSpPr>
        <p:spPr>
          <a:xfrm>
            <a:off x="6086421" y="1820235"/>
            <a:ext cx="958224" cy="33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4</a:t>
            </a:r>
            <a:r>
              <a:rPr lang="ko-KR" altLang="en-US" sz="2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주</a:t>
            </a:r>
            <a:endParaRPr lang="en-US" sz="2000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58" name="TextBox 6">
            <a:extLst>
              <a:ext uri="{FF2B5EF4-FFF2-40B4-BE49-F238E27FC236}">
                <a16:creationId xmlns:a16="http://schemas.microsoft.com/office/drawing/2014/main" id="{FE570E11-59F4-0A69-94B5-11DE6F3CEFC4}"/>
              </a:ext>
            </a:extLst>
          </p:cNvPr>
          <p:cNvSpPr txBox="1"/>
          <p:nvPr/>
        </p:nvSpPr>
        <p:spPr>
          <a:xfrm>
            <a:off x="11449329" y="1820235"/>
            <a:ext cx="958224" cy="33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10</a:t>
            </a:r>
            <a:r>
              <a:rPr lang="ko-KR" altLang="en-US" sz="2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주</a:t>
            </a:r>
            <a:endParaRPr lang="en-US" sz="2000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59" name="TextBox 6">
            <a:extLst>
              <a:ext uri="{FF2B5EF4-FFF2-40B4-BE49-F238E27FC236}">
                <a16:creationId xmlns:a16="http://schemas.microsoft.com/office/drawing/2014/main" id="{EF00F4FC-45DC-8D01-83CF-B3D7ABAD37FC}"/>
              </a:ext>
            </a:extLst>
          </p:cNvPr>
          <p:cNvSpPr txBox="1"/>
          <p:nvPr/>
        </p:nvSpPr>
        <p:spPr>
          <a:xfrm>
            <a:off x="9661693" y="1820235"/>
            <a:ext cx="958224" cy="33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8</a:t>
            </a:r>
            <a:r>
              <a:rPr lang="ko-KR" altLang="en-US" sz="2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주</a:t>
            </a:r>
            <a:endParaRPr lang="en-US" sz="2000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48AFB6BA-6B98-663D-27AE-A83AD969FAA0}"/>
              </a:ext>
            </a:extLst>
          </p:cNvPr>
          <p:cNvSpPr/>
          <p:nvPr/>
        </p:nvSpPr>
        <p:spPr>
          <a:xfrm>
            <a:off x="3762826" y="2531435"/>
            <a:ext cx="2388001" cy="612757"/>
          </a:xfrm>
          <a:prstGeom prst="roundRect">
            <a:avLst/>
          </a:prstGeom>
          <a:solidFill>
            <a:srgbClr val="624D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6">
            <a:extLst>
              <a:ext uri="{FF2B5EF4-FFF2-40B4-BE49-F238E27FC236}">
                <a16:creationId xmlns:a16="http://schemas.microsoft.com/office/drawing/2014/main" id="{895F44D1-506D-38DF-E687-F0258544E3B5}"/>
              </a:ext>
            </a:extLst>
          </p:cNvPr>
          <p:cNvSpPr txBox="1"/>
          <p:nvPr/>
        </p:nvSpPr>
        <p:spPr>
          <a:xfrm>
            <a:off x="15024601" y="1820235"/>
            <a:ext cx="958224" cy="33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14</a:t>
            </a:r>
            <a:r>
              <a:rPr lang="ko-KR" altLang="en-US" sz="2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주</a:t>
            </a:r>
            <a:endParaRPr lang="en-US" sz="2000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928A99C-20FC-CF74-B476-3349265F8816}"/>
              </a:ext>
            </a:extLst>
          </p:cNvPr>
          <p:cNvGrpSpPr/>
          <p:nvPr/>
        </p:nvGrpSpPr>
        <p:grpSpPr>
          <a:xfrm>
            <a:off x="1407886" y="3930422"/>
            <a:ext cx="2165774" cy="1060955"/>
            <a:chOff x="2012449" y="2492344"/>
            <a:chExt cx="1378228" cy="977601"/>
          </a:xfrm>
        </p:grpSpPr>
        <p:sp>
          <p:nvSpPr>
            <p:cNvPr id="81" name="Freeform 22">
              <a:extLst>
                <a:ext uri="{FF2B5EF4-FFF2-40B4-BE49-F238E27FC236}">
                  <a16:creationId xmlns:a16="http://schemas.microsoft.com/office/drawing/2014/main" id="{66D6C6E3-7818-89BD-0595-788819827123}"/>
                </a:ext>
              </a:extLst>
            </p:cNvPr>
            <p:cNvSpPr/>
            <p:nvPr/>
          </p:nvSpPr>
          <p:spPr>
            <a:xfrm flipV="1">
              <a:off x="2012449" y="2973271"/>
              <a:ext cx="1378228" cy="496674"/>
            </a:xfrm>
            <a:custGeom>
              <a:avLst/>
              <a:gdLst/>
              <a:ahLst/>
              <a:cxnLst/>
              <a:rect l="l" t="t" r="r" b="b"/>
              <a:pathLst>
                <a:path w="7408719" h="1034738">
                  <a:moveTo>
                    <a:pt x="0" y="0"/>
                  </a:moveTo>
                  <a:lnTo>
                    <a:pt x="7408719" y="0"/>
                  </a:lnTo>
                  <a:lnTo>
                    <a:pt x="7408719" y="1034738"/>
                  </a:lnTo>
                  <a:lnTo>
                    <a:pt x="0" y="1034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</a:blip>
              <a:stretch>
                <a:fillRect t="-12255" b="-1225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2" name="Freeform 24">
              <a:extLst>
                <a:ext uri="{FF2B5EF4-FFF2-40B4-BE49-F238E27FC236}">
                  <a16:creationId xmlns:a16="http://schemas.microsoft.com/office/drawing/2014/main" id="{5A882B0D-891A-30D8-C45E-32E948C26482}"/>
                </a:ext>
              </a:extLst>
            </p:cNvPr>
            <p:cNvSpPr/>
            <p:nvPr/>
          </p:nvSpPr>
          <p:spPr>
            <a:xfrm flipV="1">
              <a:off x="2012449" y="2492344"/>
              <a:ext cx="1335865" cy="759861"/>
            </a:xfrm>
            <a:custGeom>
              <a:avLst/>
              <a:gdLst/>
              <a:ahLst/>
              <a:cxnLst/>
              <a:rect l="l" t="t" r="r" b="b"/>
              <a:pathLst>
                <a:path w="1463451" h="453228">
                  <a:moveTo>
                    <a:pt x="29259" y="0"/>
                  </a:moveTo>
                  <a:lnTo>
                    <a:pt x="1434191" y="0"/>
                  </a:lnTo>
                  <a:cubicBezTo>
                    <a:pt x="1450351" y="0"/>
                    <a:pt x="1463451" y="13100"/>
                    <a:pt x="1463451" y="29259"/>
                  </a:cubicBezTo>
                  <a:lnTo>
                    <a:pt x="1463451" y="423969"/>
                  </a:lnTo>
                  <a:cubicBezTo>
                    <a:pt x="1463451" y="431729"/>
                    <a:pt x="1460368" y="439171"/>
                    <a:pt x="1454881" y="444658"/>
                  </a:cubicBezTo>
                  <a:cubicBezTo>
                    <a:pt x="1449394" y="450145"/>
                    <a:pt x="1441951" y="453228"/>
                    <a:pt x="1434191" y="453228"/>
                  </a:cubicBezTo>
                  <a:lnTo>
                    <a:pt x="29259" y="453228"/>
                  </a:lnTo>
                  <a:cubicBezTo>
                    <a:pt x="21499" y="453228"/>
                    <a:pt x="14057" y="450145"/>
                    <a:pt x="8570" y="444658"/>
                  </a:cubicBezTo>
                  <a:cubicBezTo>
                    <a:pt x="3083" y="439171"/>
                    <a:pt x="0" y="431729"/>
                    <a:pt x="0" y="423969"/>
                  </a:cubicBezTo>
                  <a:lnTo>
                    <a:pt x="0" y="29259"/>
                  </a:lnTo>
                  <a:cubicBezTo>
                    <a:pt x="0" y="21499"/>
                    <a:pt x="3083" y="14057"/>
                    <a:pt x="8570" y="8570"/>
                  </a:cubicBezTo>
                  <a:cubicBezTo>
                    <a:pt x="14057" y="3083"/>
                    <a:pt x="21499" y="0"/>
                    <a:pt x="29259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3" name="TextBox 26">
              <a:extLst>
                <a:ext uri="{FF2B5EF4-FFF2-40B4-BE49-F238E27FC236}">
                  <a16:creationId xmlns:a16="http://schemas.microsoft.com/office/drawing/2014/main" id="{50DBF2FB-C3C2-AF30-B546-CAC67C46FAA0}"/>
                </a:ext>
              </a:extLst>
            </p:cNvPr>
            <p:cNvSpPr txBox="1"/>
            <p:nvPr/>
          </p:nvSpPr>
          <p:spPr>
            <a:xfrm rot="10800000" flipV="1">
              <a:off x="2012449" y="2623938"/>
              <a:ext cx="1335865" cy="457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설계</a:t>
              </a:r>
              <a:endPara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90D951C-4B43-A85A-440C-73F02B0D099E}"/>
              </a:ext>
            </a:extLst>
          </p:cNvPr>
          <p:cNvGrpSpPr/>
          <p:nvPr/>
        </p:nvGrpSpPr>
        <p:grpSpPr>
          <a:xfrm>
            <a:off x="1407886" y="5368500"/>
            <a:ext cx="2165774" cy="1060955"/>
            <a:chOff x="2012449" y="2492344"/>
            <a:chExt cx="1378228" cy="977601"/>
          </a:xfrm>
        </p:grpSpPr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4FCE4A80-ABE0-329A-0A4F-D605AF74A125}"/>
                </a:ext>
              </a:extLst>
            </p:cNvPr>
            <p:cNvSpPr/>
            <p:nvPr/>
          </p:nvSpPr>
          <p:spPr>
            <a:xfrm flipV="1">
              <a:off x="2012449" y="2973271"/>
              <a:ext cx="1378228" cy="496674"/>
            </a:xfrm>
            <a:custGeom>
              <a:avLst/>
              <a:gdLst/>
              <a:ahLst/>
              <a:cxnLst/>
              <a:rect l="l" t="t" r="r" b="b"/>
              <a:pathLst>
                <a:path w="7408719" h="1034738">
                  <a:moveTo>
                    <a:pt x="0" y="0"/>
                  </a:moveTo>
                  <a:lnTo>
                    <a:pt x="7408719" y="0"/>
                  </a:lnTo>
                  <a:lnTo>
                    <a:pt x="7408719" y="1034738"/>
                  </a:lnTo>
                  <a:lnTo>
                    <a:pt x="0" y="1034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</a:blip>
              <a:stretch>
                <a:fillRect t="-12255" b="-1225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6" name="Freeform 24">
              <a:extLst>
                <a:ext uri="{FF2B5EF4-FFF2-40B4-BE49-F238E27FC236}">
                  <a16:creationId xmlns:a16="http://schemas.microsoft.com/office/drawing/2014/main" id="{F661E211-B375-88EF-07BC-C6D64374EB6D}"/>
                </a:ext>
              </a:extLst>
            </p:cNvPr>
            <p:cNvSpPr/>
            <p:nvPr/>
          </p:nvSpPr>
          <p:spPr>
            <a:xfrm flipV="1">
              <a:off x="2012449" y="2492344"/>
              <a:ext cx="1335865" cy="759861"/>
            </a:xfrm>
            <a:custGeom>
              <a:avLst/>
              <a:gdLst/>
              <a:ahLst/>
              <a:cxnLst/>
              <a:rect l="l" t="t" r="r" b="b"/>
              <a:pathLst>
                <a:path w="1463451" h="453228">
                  <a:moveTo>
                    <a:pt x="29259" y="0"/>
                  </a:moveTo>
                  <a:lnTo>
                    <a:pt x="1434191" y="0"/>
                  </a:lnTo>
                  <a:cubicBezTo>
                    <a:pt x="1450351" y="0"/>
                    <a:pt x="1463451" y="13100"/>
                    <a:pt x="1463451" y="29259"/>
                  </a:cubicBezTo>
                  <a:lnTo>
                    <a:pt x="1463451" y="423969"/>
                  </a:lnTo>
                  <a:cubicBezTo>
                    <a:pt x="1463451" y="431729"/>
                    <a:pt x="1460368" y="439171"/>
                    <a:pt x="1454881" y="444658"/>
                  </a:cubicBezTo>
                  <a:cubicBezTo>
                    <a:pt x="1449394" y="450145"/>
                    <a:pt x="1441951" y="453228"/>
                    <a:pt x="1434191" y="453228"/>
                  </a:cubicBezTo>
                  <a:lnTo>
                    <a:pt x="29259" y="453228"/>
                  </a:lnTo>
                  <a:cubicBezTo>
                    <a:pt x="21499" y="453228"/>
                    <a:pt x="14057" y="450145"/>
                    <a:pt x="8570" y="444658"/>
                  </a:cubicBezTo>
                  <a:cubicBezTo>
                    <a:pt x="3083" y="439171"/>
                    <a:pt x="0" y="431729"/>
                    <a:pt x="0" y="423969"/>
                  </a:cubicBezTo>
                  <a:lnTo>
                    <a:pt x="0" y="29259"/>
                  </a:lnTo>
                  <a:cubicBezTo>
                    <a:pt x="0" y="21499"/>
                    <a:pt x="3083" y="14057"/>
                    <a:pt x="8570" y="8570"/>
                  </a:cubicBezTo>
                  <a:cubicBezTo>
                    <a:pt x="14057" y="3083"/>
                    <a:pt x="21499" y="0"/>
                    <a:pt x="29259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7" name="TextBox 26">
              <a:extLst>
                <a:ext uri="{FF2B5EF4-FFF2-40B4-BE49-F238E27FC236}">
                  <a16:creationId xmlns:a16="http://schemas.microsoft.com/office/drawing/2014/main" id="{383DBDD6-95D2-BAF4-531F-83335B4324E2}"/>
                </a:ext>
              </a:extLst>
            </p:cNvPr>
            <p:cNvSpPr txBox="1"/>
            <p:nvPr/>
          </p:nvSpPr>
          <p:spPr>
            <a:xfrm rot="10800000" flipV="1">
              <a:off x="2012449" y="2623938"/>
              <a:ext cx="1335865" cy="457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개발</a:t>
              </a:r>
              <a:endPara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C2A91CDE-C745-AF94-09DC-30E991AAB161}"/>
              </a:ext>
            </a:extLst>
          </p:cNvPr>
          <p:cNvGrpSpPr/>
          <p:nvPr/>
        </p:nvGrpSpPr>
        <p:grpSpPr>
          <a:xfrm>
            <a:off x="1407886" y="6806578"/>
            <a:ext cx="2165774" cy="1060955"/>
            <a:chOff x="2012449" y="2492344"/>
            <a:chExt cx="1378228" cy="977601"/>
          </a:xfrm>
        </p:grpSpPr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0755F9E4-D195-26D4-EC1A-696A9D942633}"/>
                </a:ext>
              </a:extLst>
            </p:cNvPr>
            <p:cNvSpPr/>
            <p:nvPr/>
          </p:nvSpPr>
          <p:spPr>
            <a:xfrm flipV="1">
              <a:off x="2012449" y="2973271"/>
              <a:ext cx="1378228" cy="496674"/>
            </a:xfrm>
            <a:custGeom>
              <a:avLst/>
              <a:gdLst/>
              <a:ahLst/>
              <a:cxnLst/>
              <a:rect l="l" t="t" r="r" b="b"/>
              <a:pathLst>
                <a:path w="7408719" h="1034738">
                  <a:moveTo>
                    <a:pt x="0" y="0"/>
                  </a:moveTo>
                  <a:lnTo>
                    <a:pt x="7408719" y="0"/>
                  </a:lnTo>
                  <a:lnTo>
                    <a:pt x="7408719" y="1034738"/>
                  </a:lnTo>
                  <a:lnTo>
                    <a:pt x="0" y="1034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</a:blip>
              <a:stretch>
                <a:fillRect t="-12255" b="-1225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2BB72C67-F2C2-92FB-DB58-C04C6A286C26}"/>
                </a:ext>
              </a:extLst>
            </p:cNvPr>
            <p:cNvSpPr/>
            <p:nvPr/>
          </p:nvSpPr>
          <p:spPr>
            <a:xfrm flipV="1">
              <a:off x="2012449" y="2492344"/>
              <a:ext cx="1335865" cy="759861"/>
            </a:xfrm>
            <a:custGeom>
              <a:avLst/>
              <a:gdLst/>
              <a:ahLst/>
              <a:cxnLst/>
              <a:rect l="l" t="t" r="r" b="b"/>
              <a:pathLst>
                <a:path w="1463451" h="453228">
                  <a:moveTo>
                    <a:pt x="29259" y="0"/>
                  </a:moveTo>
                  <a:lnTo>
                    <a:pt x="1434191" y="0"/>
                  </a:lnTo>
                  <a:cubicBezTo>
                    <a:pt x="1450351" y="0"/>
                    <a:pt x="1463451" y="13100"/>
                    <a:pt x="1463451" y="29259"/>
                  </a:cubicBezTo>
                  <a:lnTo>
                    <a:pt x="1463451" y="423969"/>
                  </a:lnTo>
                  <a:cubicBezTo>
                    <a:pt x="1463451" y="431729"/>
                    <a:pt x="1460368" y="439171"/>
                    <a:pt x="1454881" y="444658"/>
                  </a:cubicBezTo>
                  <a:cubicBezTo>
                    <a:pt x="1449394" y="450145"/>
                    <a:pt x="1441951" y="453228"/>
                    <a:pt x="1434191" y="453228"/>
                  </a:cubicBezTo>
                  <a:lnTo>
                    <a:pt x="29259" y="453228"/>
                  </a:lnTo>
                  <a:cubicBezTo>
                    <a:pt x="21499" y="453228"/>
                    <a:pt x="14057" y="450145"/>
                    <a:pt x="8570" y="444658"/>
                  </a:cubicBezTo>
                  <a:cubicBezTo>
                    <a:pt x="3083" y="439171"/>
                    <a:pt x="0" y="431729"/>
                    <a:pt x="0" y="423969"/>
                  </a:cubicBezTo>
                  <a:lnTo>
                    <a:pt x="0" y="29259"/>
                  </a:lnTo>
                  <a:cubicBezTo>
                    <a:pt x="0" y="21499"/>
                    <a:pt x="3083" y="14057"/>
                    <a:pt x="8570" y="8570"/>
                  </a:cubicBezTo>
                  <a:cubicBezTo>
                    <a:pt x="14057" y="3083"/>
                    <a:pt x="21499" y="0"/>
                    <a:pt x="29259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1" name="TextBox 26">
              <a:extLst>
                <a:ext uri="{FF2B5EF4-FFF2-40B4-BE49-F238E27FC236}">
                  <a16:creationId xmlns:a16="http://schemas.microsoft.com/office/drawing/2014/main" id="{F4D0E87C-5A43-8712-C2CF-020D80C45B21}"/>
                </a:ext>
              </a:extLst>
            </p:cNvPr>
            <p:cNvSpPr txBox="1"/>
            <p:nvPr/>
          </p:nvSpPr>
          <p:spPr>
            <a:xfrm rot="10800000" flipV="1">
              <a:off x="2012449" y="2623938"/>
              <a:ext cx="1335865" cy="457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테스트</a:t>
              </a:r>
              <a:endPara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0686CA3D-DABE-6653-6994-D4783F425827}"/>
              </a:ext>
            </a:extLst>
          </p:cNvPr>
          <p:cNvGrpSpPr/>
          <p:nvPr/>
        </p:nvGrpSpPr>
        <p:grpSpPr>
          <a:xfrm>
            <a:off x="1407886" y="8244656"/>
            <a:ext cx="2165774" cy="1060955"/>
            <a:chOff x="2012449" y="2492344"/>
            <a:chExt cx="1378228" cy="977601"/>
          </a:xfrm>
        </p:grpSpPr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0751BC7A-AA7F-2A60-2BD2-51E59B52E0AD}"/>
                </a:ext>
              </a:extLst>
            </p:cNvPr>
            <p:cNvSpPr/>
            <p:nvPr/>
          </p:nvSpPr>
          <p:spPr>
            <a:xfrm flipV="1">
              <a:off x="2012449" y="2973271"/>
              <a:ext cx="1378228" cy="496674"/>
            </a:xfrm>
            <a:custGeom>
              <a:avLst/>
              <a:gdLst/>
              <a:ahLst/>
              <a:cxnLst/>
              <a:rect l="l" t="t" r="r" b="b"/>
              <a:pathLst>
                <a:path w="7408719" h="1034738">
                  <a:moveTo>
                    <a:pt x="0" y="0"/>
                  </a:moveTo>
                  <a:lnTo>
                    <a:pt x="7408719" y="0"/>
                  </a:lnTo>
                  <a:lnTo>
                    <a:pt x="7408719" y="1034738"/>
                  </a:lnTo>
                  <a:lnTo>
                    <a:pt x="0" y="1034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</a:blip>
              <a:stretch>
                <a:fillRect t="-12255" b="-1225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E83378BA-6B3A-7931-232A-3ECA471C9284}"/>
                </a:ext>
              </a:extLst>
            </p:cNvPr>
            <p:cNvSpPr/>
            <p:nvPr/>
          </p:nvSpPr>
          <p:spPr>
            <a:xfrm flipV="1">
              <a:off x="2012449" y="2492344"/>
              <a:ext cx="1335865" cy="759861"/>
            </a:xfrm>
            <a:custGeom>
              <a:avLst/>
              <a:gdLst/>
              <a:ahLst/>
              <a:cxnLst/>
              <a:rect l="l" t="t" r="r" b="b"/>
              <a:pathLst>
                <a:path w="1463451" h="453228">
                  <a:moveTo>
                    <a:pt x="29259" y="0"/>
                  </a:moveTo>
                  <a:lnTo>
                    <a:pt x="1434191" y="0"/>
                  </a:lnTo>
                  <a:cubicBezTo>
                    <a:pt x="1450351" y="0"/>
                    <a:pt x="1463451" y="13100"/>
                    <a:pt x="1463451" y="29259"/>
                  </a:cubicBezTo>
                  <a:lnTo>
                    <a:pt x="1463451" y="423969"/>
                  </a:lnTo>
                  <a:cubicBezTo>
                    <a:pt x="1463451" y="431729"/>
                    <a:pt x="1460368" y="439171"/>
                    <a:pt x="1454881" y="444658"/>
                  </a:cubicBezTo>
                  <a:cubicBezTo>
                    <a:pt x="1449394" y="450145"/>
                    <a:pt x="1441951" y="453228"/>
                    <a:pt x="1434191" y="453228"/>
                  </a:cubicBezTo>
                  <a:lnTo>
                    <a:pt x="29259" y="453228"/>
                  </a:lnTo>
                  <a:cubicBezTo>
                    <a:pt x="21499" y="453228"/>
                    <a:pt x="14057" y="450145"/>
                    <a:pt x="8570" y="444658"/>
                  </a:cubicBezTo>
                  <a:cubicBezTo>
                    <a:pt x="3083" y="439171"/>
                    <a:pt x="0" y="431729"/>
                    <a:pt x="0" y="423969"/>
                  </a:cubicBezTo>
                  <a:lnTo>
                    <a:pt x="0" y="29259"/>
                  </a:lnTo>
                  <a:cubicBezTo>
                    <a:pt x="0" y="21499"/>
                    <a:pt x="3083" y="14057"/>
                    <a:pt x="8570" y="8570"/>
                  </a:cubicBezTo>
                  <a:cubicBezTo>
                    <a:pt x="14057" y="3083"/>
                    <a:pt x="21499" y="0"/>
                    <a:pt x="29259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5" name="TextBox 26">
              <a:extLst>
                <a:ext uri="{FF2B5EF4-FFF2-40B4-BE49-F238E27FC236}">
                  <a16:creationId xmlns:a16="http://schemas.microsoft.com/office/drawing/2014/main" id="{CCFA7870-F63A-256F-EC8D-205D447BB69E}"/>
                </a:ext>
              </a:extLst>
            </p:cNvPr>
            <p:cNvSpPr txBox="1"/>
            <p:nvPr/>
          </p:nvSpPr>
          <p:spPr>
            <a:xfrm rot="10800000" flipV="1">
              <a:off x="2012449" y="2623938"/>
              <a:ext cx="1335865" cy="457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배포</a:t>
              </a:r>
              <a:endPara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990332" y="2654917"/>
            <a:ext cx="1963790" cy="296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개발 기획 수립</a:t>
            </a:r>
            <a:endParaRPr lang="en-US" sz="1800" dirty="0">
              <a:solidFill>
                <a:srgbClr val="FFFFFF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B4E2FBA7-3E05-1DE3-117A-3304683D95E4}"/>
              </a:ext>
            </a:extLst>
          </p:cNvPr>
          <p:cNvSpPr/>
          <p:nvPr/>
        </p:nvSpPr>
        <p:spPr>
          <a:xfrm>
            <a:off x="5441086" y="3976170"/>
            <a:ext cx="2388001" cy="612757"/>
          </a:xfrm>
          <a:prstGeom prst="roundRect">
            <a:avLst/>
          </a:prstGeom>
          <a:solidFill>
            <a:srgbClr val="624D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5829489" y="4132959"/>
            <a:ext cx="1536513" cy="296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 설계</a:t>
            </a:r>
            <a:endParaRPr lang="en-US" sz="1800" dirty="0">
              <a:solidFill>
                <a:srgbClr val="FFFFFF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30E20D83-328A-77AF-8DE9-06C43EABEA75}"/>
              </a:ext>
            </a:extLst>
          </p:cNvPr>
          <p:cNvSpPr/>
          <p:nvPr/>
        </p:nvSpPr>
        <p:spPr>
          <a:xfrm>
            <a:off x="7044645" y="5458861"/>
            <a:ext cx="6192320" cy="612757"/>
          </a:xfrm>
          <a:prstGeom prst="roundRect">
            <a:avLst/>
          </a:prstGeom>
          <a:solidFill>
            <a:srgbClr val="624D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3"/>
          <p:cNvSpPr txBox="1"/>
          <p:nvPr/>
        </p:nvSpPr>
        <p:spPr>
          <a:xfrm>
            <a:off x="7288496" y="5574975"/>
            <a:ext cx="5664812" cy="296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개발 진행</a:t>
            </a:r>
            <a:endParaRPr lang="en-US" sz="1800" dirty="0">
              <a:solidFill>
                <a:srgbClr val="FFFFFF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8695" y="681070"/>
            <a:ext cx="489975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624DE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03. 대상 고객층 설정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81449" y="2002338"/>
            <a:ext cx="7903210" cy="3470818"/>
            <a:chOff x="0" y="0"/>
            <a:chExt cx="2081504" cy="9141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81504" cy="914125"/>
            </a:xfrm>
            <a:custGeom>
              <a:avLst/>
              <a:gdLst/>
              <a:ahLst/>
              <a:cxnLst/>
              <a:rect l="l" t="t" r="r" b="b"/>
              <a:pathLst>
                <a:path w="2081504" h="914125">
                  <a:moveTo>
                    <a:pt x="42122" y="0"/>
                  </a:moveTo>
                  <a:lnTo>
                    <a:pt x="2039382" y="0"/>
                  </a:lnTo>
                  <a:cubicBezTo>
                    <a:pt x="2062645" y="0"/>
                    <a:pt x="2081504" y="18859"/>
                    <a:pt x="2081504" y="42122"/>
                  </a:cubicBezTo>
                  <a:lnTo>
                    <a:pt x="2081504" y="872003"/>
                  </a:lnTo>
                  <a:cubicBezTo>
                    <a:pt x="2081504" y="895266"/>
                    <a:pt x="2062645" y="914125"/>
                    <a:pt x="2039382" y="914125"/>
                  </a:cubicBezTo>
                  <a:lnTo>
                    <a:pt x="42122" y="914125"/>
                  </a:lnTo>
                  <a:cubicBezTo>
                    <a:pt x="18859" y="914125"/>
                    <a:pt x="0" y="895266"/>
                    <a:pt x="0" y="872003"/>
                  </a:cubicBezTo>
                  <a:lnTo>
                    <a:pt x="0" y="42122"/>
                  </a:lnTo>
                  <a:cubicBezTo>
                    <a:pt x="0" y="18859"/>
                    <a:pt x="18859" y="0"/>
                    <a:pt x="42122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081504" cy="961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81449" y="5787482"/>
            <a:ext cx="7903210" cy="3470818"/>
            <a:chOff x="0" y="0"/>
            <a:chExt cx="2081504" cy="9141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81504" cy="914125"/>
            </a:xfrm>
            <a:custGeom>
              <a:avLst/>
              <a:gdLst/>
              <a:ahLst/>
              <a:cxnLst/>
              <a:rect l="l" t="t" r="r" b="b"/>
              <a:pathLst>
                <a:path w="2081504" h="914125">
                  <a:moveTo>
                    <a:pt x="42122" y="0"/>
                  </a:moveTo>
                  <a:lnTo>
                    <a:pt x="2039382" y="0"/>
                  </a:lnTo>
                  <a:cubicBezTo>
                    <a:pt x="2062645" y="0"/>
                    <a:pt x="2081504" y="18859"/>
                    <a:pt x="2081504" y="42122"/>
                  </a:cubicBezTo>
                  <a:lnTo>
                    <a:pt x="2081504" y="872003"/>
                  </a:lnTo>
                  <a:cubicBezTo>
                    <a:pt x="2081504" y="895266"/>
                    <a:pt x="2062645" y="914125"/>
                    <a:pt x="2039382" y="914125"/>
                  </a:cubicBezTo>
                  <a:lnTo>
                    <a:pt x="42122" y="914125"/>
                  </a:lnTo>
                  <a:cubicBezTo>
                    <a:pt x="18859" y="914125"/>
                    <a:pt x="0" y="895266"/>
                    <a:pt x="0" y="872003"/>
                  </a:cubicBezTo>
                  <a:lnTo>
                    <a:pt x="0" y="42122"/>
                  </a:lnTo>
                  <a:cubicBezTo>
                    <a:pt x="0" y="18859"/>
                    <a:pt x="18859" y="0"/>
                    <a:pt x="42122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081504" cy="961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03341" y="2002338"/>
            <a:ext cx="7903210" cy="3470818"/>
            <a:chOff x="0" y="0"/>
            <a:chExt cx="2081504" cy="9141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81504" cy="914125"/>
            </a:xfrm>
            <a:custGeom>
              <a:avLst/>
              <a:gdLst/>
              <a:ahLst/>
              <a:cxnLst/>
              <a:rect l="l" t="t" r="r" b="b"/>
              <a:pathLst>
                <a:path w="2081504" h="914125">
                  <a:moveTo>
                    <a:pt x="42122" y="0"/>
                  </a:moveTo>
                  <a:lnTo>
                    <a:pt x="2039382" y="0"/>
                  </a:lnTo>
                  <a:cubicBezTo>
                    <a:pt x="2062645" y="0"/>
                    <a:pt x="2081504" y="18859"/>
                    <a:pt x="2081504" y="42122"/>
                  </a:cubicBezTo>
                  <a:lnTo>
                    <a:pt x="2081504" y="872003"/>
                  </a:lnTo>
                  <a:cubicBezTo>
                    <a:pt x="2081504" y="895266"/>
                    <a:pt x="2062645" y="914125"/>
                    <a:pt x="2039382" y="914125"/>
                  </a:cubicBezTo>
                  <a:lnTo>
                    <a:pt x="42122" y="914125"/>
                  </a:lnTo>
                  <a:cubicBezTo>
                    <a:pt x="18859" y="914125"/>
                    <a:pt x="0" y="895266"/>
                    <a:pt x="0" y="872003"/>
                  </a:cubicBezTo>
                  <a:lnTo>
                    <a:pt x="0" y="42122"/>
                  </a:lnTo>
                  <a:cubicBezTo>
                    <a:pt x="0" y="18859"/>
                    <a:pt x="18859" y="0"/>
                    <a:pt x="42122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081504" cy="961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03341" y="5787482"/>
            <a:ext cx="7903210" cy="3470818"/>
            <a:chOff x="0" y="0"/>
            <a:chExt cx="2081504" cy="9141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81504" cy="914125"/>
            </a:xfrm>
            <a:custGeom>
              <a:avLst/>
              <a:gdLst/>
              <a:ahLst/>
              <a:cxnLst/>
              <a:rect l="l" t="t" r="r" b="b"/>
              <a:pathLst>
                <a:path w="2081504" h="914125">
                  <a:moveTo>
                    <a:pt x="42122" y="0"/>
                  </a:moveTo>
                  <a:lnTo>
                    <a:pt x="2039382" y="0"/>
                  </a:lnTo>
                  <a:cubicBezTo>
                    <a:pt x="2062645" y="0"/>
                    <a:pt x="2081504" y="18859"/>
                    <a:pt x="2081504" y="42122"/>
                  </a:cubicBezTo>
                  <a:lnTo>
                    <a:pt x="2081504" y="872003"/>
                  </a:lnTo>
                  <a:cubicBezTo>
                    <a:pt x="2081504" y="895266"/>
                    <a:pt x="2062645" y="914125"/>
                    <a:pt x="2039382" y="914125"/>
                  </a:cubicBezTo>
                  <a:lnTo>
                    <a:pt x="42122" y="914125"/>
                  </a:lnTo>
                  <a:cubicBezTo>
                    <a:pt x="18859" y="914125"/>
                    <a:pt x="0" y="895266"/>
                    <a:pt x="0" y="872003"/>
                  </a:cubicBezTo>
                  <a:lnTo>
                    <a:pt x="0" y="42122"/>
                  </a:lnTo>
                  <a:cubicBezTo>
                    <a:pt x="0" y="18859"/>
                    <a:pt x="18859" y="0"/>
                    <a:pt x="42122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081504" cy="961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03737" y="2576081"/>
            <a:ext cx="2201202" cy="2201202"/>
          </a:xfrm>
          <a:custGeom>
            <a:avLst/>
            <a:gdLst/>
            <a:ahLst/>
            <a:cxnLst/>
            <a:rect l="l" t="t" r="r" b="b"/>
            <a:pathLst>
              <a:path w="2201202" h="2201202">
                <a:moveTo>
                  <a:pt x="0" y="0"/>
                </a:moveTo>
                <a:lnTo>
                  <a:pt x="2201202" y="0"/>
                </a:lnTo>
                <a:lnTo>
                  <a:pt x="2201202" y="2201202"/>
                </a:lnTo>
                <a:lnTo>
                  <a:pt x="0" y="2201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4305909" y="2632352"/>
            <a:ext cx="2094830" cy="53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트렌드세터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4305909" y="4386466"/>
            <a:ext cx="1666305" cy="512948"/>
            <a:chOff x="0" y="0"/>
            <a:chExt cx="2221740" cy="683931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221740" cy="683931"/>
              <a:chOff x="0" y="0"/>
              <a:chExt cx="438862" cy="13509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38862" cy="135097"/>
              </a:xfrm>
              <a:custGeom>
                <a:avLst/>
                <a:gdLst/>
                <a:ahLst/>
                <a:cxnLst/>
                <a:rect l="l" t="t" r="r" b="b"/>
                <a:pathLst>
                  <a:path w="438862" h="135097">
                    <a:moveTo>
                      <a:pt x="67549" y="0"/>
                    </a:moveTo>
                    <a:lnTo>
                      <a:pt x="371313" y="0"/>
                    </a:lnTo>
                    <a:cubicBezTo>
                      <a:pt x="408620" y="0"/>
                      <a:pt x="438862" y="30243"/>
                      <a:pt x="438862" y="67549"/>
                    </a:cubicBezTo>
                    <a:lnTo>
                      <a:pt x="438862" y="67549"/>
                    </a:lnTo>
                    <a:cubicBezTo>
                      <a:pt x="438862" y="85464"/>
                      <a:pt x="431745" y="102645"/>
                      <a:pt x="419078" y="115313"/>
                    </a:cubicBezTo>
                    <a:cubicBezTo>
                      <a:pt x="406410" y="127981"/>
                      <a:pt x="389228" y="135097"/>
                      <a:pt x="371313" y="135097"/>
                    </a:cubicBezTo>
                    <a:lnTo>
                      <a:pt x="67549" y="135097"/>
                    </a:lnTo>
                    <a:cubicBezTo>
                      <a:pt x="30243" y="135097"/>
                      <a:pt x="0" y="104855"/>
                      <a:pt x="0" y="67549"/>
                    </a:cubicBezTo>
                    <a:lnTo>
                      <a:pt x="0" y="67549"/>
                    </a:lnTo>
                    <a:cubicBezTo>
                      <a:pt x="0" y="30243"/>
                      <a:pt x="30243" y="0"/>
                      <a:pt x="67549" y="0"/>
                    </a:cubicBezTo>
                    <a:close/>
                  </a:path>
                </a:pathLst>
              </a:custGeom>
              <a:solidFill>
                <a:srgbClr val="624DE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38862" cy="1827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296517" y="151465"/>
              <a:ext cx="1628706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#트렌드리더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118457" y="4386466"/>
            <a:ext cx="1666305" cy="512948"/>
            <a:chOff x="0" y="0"/>
            <a:chExt cx="2221740" cy="683931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221740" cy="683931"/>
              <a:chOff x="0" y="0"/>
              <a:chExt cx="438862" cy="13509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38862" cy="135097"/>
              </a:xfrm>
              <a:custGeom>
                <a:avLst/>
                <a:gdLst/>
                <a:ahLst/>
                <a:cxnLst/>
                <a:rect l="l" t="t" r="r" b="b"/>
                <a:pathLst>
                  <a:path w="438862" h="135097">
                    <a:moveTo>
                      <a:pt x="67549" y="0"/>
                    </a:moveTo>
                    <a:lnTo>
                      <a:pt x="371313" y="0"/>
                    </a:lnTo>
                    <a:cubicBezTo>
                      <a:pt x="408620" y="0"/>
                      <a:pt x="438862" y="30243"/>
                      <a:pt x="438862" y="67549"/>
                    </a:cubicBezTo>
                    <a:lnTo>
                      <a:pt x="438862" y="67549"/>
                    </a:lnTo>
                    <a:cubicBezTo>
                      <a:pt x="438862" y="85464"/>
                      <a:pt x="431745" y="102645"/>
                      <a:pt x="419078" y="115313"/>
                    </a:cubicBezTo>
                    <a:cubicBezTo>
                      <a:pt x="406410" y="127981"/>
                      <a:pt x="389228" y="135097"/>
                      <a:pt x="371313" y="135097"/>
                    </a:cubicBezTo>
                    <a:lnTo>
                      <a:pt x="67549" y="135097"/>
                    </a:lnTo>
                    <a:cubicBezTo>
                      <a:pt x="30243" y="135097"/>
                      <a:pt x="0" y="104855"/>
                      <a:pt x="0" y="67549"/>
                    </a:cubicBezTo>
                    <a:lnTo>
                      <a:pt x="0" y="67549"/>
                    </a:lnTo>
                    <a:cubicBezTo>
                      <a:pt x="0" y="30243"/>
                      <a:pt x="30243" y="0"/>
                      <a:pt x="67549" y="0"/>
                    </a:cubicBezTo>
                    <a:close/>
                  </a:path>
                </a:pathLst>
              </a:custGeom>
              <a:solidFill>
                <a:srgbClr val="624DE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438862" cy="1827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296517" y="151465"/>
              <a:ext cx="1628706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#인플루언서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9997028" y="2576081"/>
            <a:ext cx="2201227" cy="2201228"/>
          </a:xfrm>
          <a:custGeom>
            <a:avLst/>
            <a:gdLst/>
            <a:ahLst/>
            <a:cxnLst/>
            <a:rect l="l" t="t" r="r" b="b"/>
            <a:pathLst>
              <a:path w="2201227" h="2201228">
                <a:moveTo>
                  <a:pt x="0" y="0"/>
                </a:moveTo>
                <a:lnTo>
                  <a:pt x="2201228" y="0"/>
                </a:lnTo>
                <a:lnTo>
                  <a:pt x="2201228" y="2201227"/>
                </a:lnTo>
                <a:lnTo>
                  <a:pt x="0" y="22012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8"/>
          <p:cNvSpPr txBox="1"/>
          <p:nvPr/>
        </p:nvSpPr>
        <p:spPr>
          <a:xfrm>
            <a:off x="12644397" y="2632352"/>
            <a:ext cx="2840410" cy="53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디지털 네이티브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705023" y="3422536"/>
            <a:ext cx="399464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디지털에 능숙하고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온라인 활동에 익숙한 유형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305909" y="3422536"/>
            <a:ext cx="399464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새로운 트렌드를 선도하고 소셜 미디어를 통해 영향력을 행사하는 유형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2644397" y="4386466"/>
            <a:ext cx="1580909" cy="512948"/>
            <a:chOff x="0" y="0"/>
            <a:chExt cx="2107878" cy="683931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2107878" cy="683931"/>
              <a:chOff x="0" y="0"/>
              <a:chExt cx="416371" cy="135097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416371" cy="135097"/>
              </a:xfrm>
              <a:custGeom>
                <a:avLst/>
                <a:gdLst/>
                <a:ahLst/>
                <a:cxnLst/>
                <a:rect l="l" t="t" r="r" b="b"/>
                <a:pathLst>
                  <a:path w="416371" h="135097">
                    <a:moveTo>
                      <a:pt x="67549" y="0"/>
                    </a:moveTo>
                    <a:lnTo>
                      <a:pt x="348822" y="0"/>
                    </a:lnTo>
                    <a:cubicBezTo>
                      <a:pt x="366737" y="0"/>
                      <a:pt x="383919" y="7117"/>
                      <a:pt x="396586" y="19785"/>
                    </a:cubicBezTo>
                    <a:cubicBezTo>
                      <a:pt x="409254" y="32452"/>
                      <a:pt x="416371" y="49634"/>
                      <a:pt x="416371" y="67549"/>
                    </a:cubicBezTo>
                    <a:lnTo>
                      <a:pt x="416371" y="67549"/>
                    </a:lnTo>
                    <a:cubicBezTo>
                      <a:pt x="416371" y="104855"/>
                      <a:pt x="386128" y="135097"/>
                      <a:pt x="348822" y="135097"/>
                    </a:cubicBezTo>
                    <a:lnTo>
                      <a:pt x="67549" y="135097"/>
                    </a:lnTo>
                    <a:cubicBezTo>
                      <a:pt x="30243" y="135097"/>
                      <a:pt x="0" y="104855"/>
                      <a:pt x="0" y="67549"/>
                    </a:cubicBezTo>
                    <a:lnTo>
                      <a:pt x="0" y="67549"/>
                    </a:lnTo>
                    <a:cubicBezTo>
                      <a:pt x="0" y="30243"/>
                      <a:pt x="30243" y="0"/>
                      <a:pt x="67549" y="0"/>
                    </a:cubicBezTo>
                    <a:close/>
                  </a:path>
                </a:pathLst>
              </a:custGeom>
              <a:solidFill>
                <a:srgbClr val="624DE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416371" cy="1827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61645" y="151465"/>
              <a:ext cx="1984588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#디지털러브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368181" y="4386466"/>
            <a:ext cx="1580909" cy="512948"/>
            <a:chOff x="0" y="0"/>
            <a:chExt cx="2107878" cy="683931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2107878" cy="683931"/>
              <a:chOff x="0" y="0"/>
              <a:chExt cx="416371" cy="13509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416371" cy="135097"/>
              </a:xfrm>
              <a:custGeom>
                <a:avLst/>
                <a:gdLst/>
                <a:ahLst/>
                <a:cxnLst/>
                <a:rect l="l" t="t" r="r" b="b"/>
                <a:pathLst>
                  <a:path w="416371" h="135097">
                    <a:moveTo>
                      <a:pt x="67549" y="0"/>
                    </a:moveTo>
                    <a:lnTo>
                      <a:pt x="348822" y="0"/>
                    </a:lnTo>
                    <a:cubicBezTo>
                      <a:pt x="366737" y="0"/>
                      <a:pt x="383919" y="7117"/>
                      <a:pt x="396586" y="19785"/>
                    </a:cubicBezTo>
                    <a:cubicBezTo>
                      <a:pt x="409254" y="32452"/>
                      <a:pt x="416371" y="49634"/>
                      <a:pt x="416371" y="67549"/>
                    </a:cubicBezTo>
                    <a:lnTo>
                      <a:pt x="416371" y="67549"/>
                    </a:lnTo>
                    <a:cubicBezTo>
                      <a:pt x="416371" y="104855"/>
                      <a:pt x="386128" y="135097"/>
                      <a:pt x="348822" y="135097"/>
                    </a:cubicBezTo>
                    <a:lnTo>
                      <a:pt x="67549" y="135097"/>
                    </a:lnTo>
                    <a:cubicBezTo>
                      <a:pt x="30243" y="135097"/>
                      <a:pt x="0" y="104855"/>
                      <a:pt x="0" y="67549"/>
                    </a:cubicBezTo>
                    <a:lnTo>
                      <a:pt x="0" y="67549"/>
                    </a:lnTo>
                    <a:cubicBezTo>
                      <a:pt x="0" y="30243"/>
                      <a:pt x="30243" y="0"/>
                      <a:pt x="67549" y="0"/>
                    </a:cubicBezTo>
                    <a:close/>
                  </a:path>
                </a:pathLst>
              </a:custGeom>
              <a:solidFill>
                <a:srgbClr val="624DE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416371" cy="1827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61645" y="151465"/>
              <a:ext cx="1984588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#온라인쇼핑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1603737" y="6408743"/>
            <a:ext cx="2201202" cy="2201202"/>
          </a:xfrm>
          <a:custGeom>
            <a:avLst/>
            <a:gdLst/>
            <a:ahLst/>
            <a:cxnLst/>
            <a:rect l="l" t="t" r="r" b="b"/>
            <a:pathLst>
              <a:path w="2201202" h="2201202">
                <a:moveTo>
                  <a:pt x="0" y="0"/>
                </a:moveTo>
                <a:lnTo>
                  <a:pt x="2201202" y="0"/>
                </a:lnTo>
                <a:lnTo>
                  <a:pt x="2201202" y="2201202"/>
                </a:lnTo>
                <a:lnTo>
                  <a:pt x="0" y="2201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2" name="TextBox 42"/>
          <p:cNvSpPr txBox="1"/>
          <p:nvPr/>
        </p:nvSpPr>
        <p:spPr>
          <a:xfrm>
            <a:off x="4305909" y="6480604"/>
            <a:ext cx="3994643" cy="53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라이프스타일 엘리트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305909" y="7266417"/>
            <a:ext cx="399464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고급 제품과 독특한 경험을 추구하는 고객으로, 브랜드에 높은 가치를 부여하는 유형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4305909" y="8230347"/>
            <a:ext cx="1672455" cy="512948"/>
            <a:chOff x="0" y="0"/>
            <a:chExt cx="2229940" cy="683931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2229940" cy="683931"/>
              <a:chOff x="0" y="0"/>
              <a:chExt cx="440482" cy="135097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440482" cy="135097"/>
              </a:xfrm>
              <a:custGeom>
                <a:avLst/>
                <a:gdLst/>
                <a:ahLst/>
                <a:cxnLst/>
                <a:rect l="l" t="t" r="r" b="b"/>
                <a:pathLst>
                  <a:path w="440482" h="135097">
                    <a:moveTo>
                      <a:pt x="67549" y="0"/>
                    </a:moveTo>
                    <a:lnTo>
                      <a:pt x="372933" y="0"/>
                    </a:lnTo>
                    <a:cubicBezTo>
                      <a:pt x="410239" y="0"/>
                      <a:pt x="440482" y="30243"/>
                      <a:pt x="440482" y="67549"/>
                    </a:cubicBezTo>
                    <a:lnTo>
                      <a:pt x="440482" y="67549"/>
                    </a:lnTo>
                    <a:cubicBezTo>
                      <a:pt x="440482" y="85464"/>
                      <a:pt x="433365" y="102645"/>
                      <a:pt x="420697" y="115313"/>
                    </a:cubicBezTo>
                    <a:cubicBezTo>
                      <a:pt x="408030" y="127981"/>
                      <a:pt x="390848" y="135097"/>
                      <a:pt x="372933" y="135097"/>
                    </a:cubicBezTo>
                    <a:lnTo>
                      <a:pt x="67549" y="135097"/>
                    </a:lnTo>
                    <a:cubicBezTo>
                      <a:pt x="30243" y="135097"/>
                      <a:pt x="0" y="104855"/>
                      <a:pt x="0" y="67549"/>
                    </a:cubicBezTo>
                    <a:lnTo>
                      <a:pt x="0" y="67549"/>
                    </a:lnTo>
                    <a:cubicBezTo>
                      <a:pt x="0" y="30243"/>
                      <a:pt x="30243" y="0"/>
                      <a:pt x="67549" y="0"/>
                    </a:cubicBezTo>
                    <a:close/>
                  </a:path>
                </a:pathLst>
              </a:custGeom>
              <a:solidFill>
                <a:srgbClr val="624DE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-47625"/>
                <a:ext cx="440482" cy="1827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48" name="TextBox 48"/>
            <p:cNvSpPr txBox="1"/>
            <p:nvPr/>
          </p:nvSpPr>
          <p:spPr>
            <a:xfrm>
              <a:off x="308225" y="151465"/>
              <a:ext cx="1613489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#고급라이프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6119848" y="8230347"/>
            <a:ext cx="2043394" cy="512948"/>
            <a:chOff x="0" y="0"/>
            <a:chExt cx="2724525" cy="683931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2724525" cy="683931"/>
              <a:chOff x="0" y="0"/>
              <a:chExt cx="538178" cy="135097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538178" cy="135097"/>
              </a:xfrm>
              <a:custGeom>
                <a:avLst/>
                <a:gdLst/>
                <a:ahLst/>
                <a:cxnLst/>
                <a:rect l="l" t="t" r="r" b="b"/>
                <a:pathLst>
                  <a:path w="538178" h="135097">
                    <a:moveTo>
                      <a:pt x="67549" y="0"/>
                    </a:moveTo>
                    <a:lnTo>
                      <a:pt x="470629" y="0"/>
                    </a:lnTo>
                    <a:cubicBezTo>
                      <a:pt x="507935" y="0"/>
                      <a:pt x="538178" y="30243"/>
                      <a:pt x="538178" y="67549"/>
                    </a:cubicBezTo>
                    <a:lnTo>
                      <a:pt x="538178" y="67549"/>
                    </a:lnTo>
                    <a:cubicBezTo>
                      <a:pt x="538178" y="104855"/>
                      <a:pt x="507935" y="135097"/>
                      <a:pt x="470629" y="135097"/>
                    </a:cubicBezTo>
                    <a:lnTo>
                      <a:pt x="67549" y="135097"/>
                    </a:lnTo>
                    <a:cubicBezTo>
                      <a:pt x="30243" y="135097"/>
                      <a:pt x="0" y="104855"/>
                      <a:pt x="0" y="67549"/>
                    </a:cubicBezTo>
                    <a:lnTo>
                      <a:pt x="0" y="67549"/>
                    </a:lnTo>
                    <a:cubicBezTo>
                      <a:pt x="0" y="30243"/>
                      <a:pt x="30243" y="0"/>
                      <a:pt x="67549" y="0"/>
                    </a:cubicBezTo>
                    <a:close/>
                  </a:path>
                </a:pathLst>
              </a:custGeom>
              <a:solidFill>
                <a:srgbClr val="624DE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0" y="-47625"/>
                <a:ext cx="538178" cy="1827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376588" y="151465"/>
              <a:ext cx="1971350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#프리미엄브랜드</a:t>
              </a:r>
            </a:p>
          </p:txBody>
        </p:sp>
      </p:grpSp>
      <p:sp>
        <p:nvSpPr>
          <p:cNvPr id="54" name="Freeform 54"/>
          <p:cNvSpPr/>
          <p:nvPr/>
        </p:nvSpPr>
        <p:spPr>
          <a:xfrm>
            <a:off x="9823636" y="6422277"/>
            <a:ext cx="2201227" cy="2201228"/>
          </a:xfrm>
          <a:custGeom>
            <a:avLst/>
            <a:gdLst/>
            <a:ahLst/>
            <a:cxnLst/>
            <a:rect l="l" t="t" r="r" b="b"/>
            <a:pathLst>
              <a:path w="2201227" h="2201228">
                <a:moveTo>
                  <a:pt x="0" y="0"/>
                </a:moveTo>
                <a:lnTo>
                  <a:pt x="2201228" y="0"/>
                </a:lnTo>
                <a:lnTo>
                  <a:pt x="2201228" y="2201228"/>
                </a:lnTo>
                <a:lnTo>
                  <a:pt x="0" y="22012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5" name="TextBox 55"/>
          <p:cNvSpPr txBox="1"/>
          <p:nvPr/>
        </p:nvSpPr>
        <p:spPr>
          <a:xfrm>
            <a:off x="12522106" y="6480604"/>
            <a:ext cx="2813362" cy="53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사회적 리더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2525177" y="7266417"/>
            <a:ext cx="4503214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사회적 영향력을 가지고 있으며,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소셜 미디어를 통해 브랜드 메시지를 확산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12534702" y="8230347"/>
            <a:ext cx="1467308" cy="512948"/>
            <a:chOff x="0" y="0"/>
            <a:chExt cx="1956410" cy="683931"/>
          </a:xfrm>
        </p:grpSpPr>
        <p:grpSp>
          <p:nvGrpSpPr>
            <p:cNvPr id="58" name="Group 58"/>
            <p:cNvGrpSpPr/>
            <p:nvPr/>
          </p:nvGrpSpPr>
          <p:grpSpPr>
            <a:xfrm>
              <a:off x="0" y="0"/>
              <a:ext cx="1956410" cy="683931"/>
              <a:chOff x="0" y="0"/>
              <a:chExt cx="386451" cy="135097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386451" cy="135097"/>
              </a:xfrm>
              <a:custGeom>
                <a:avLst/>
                <a:gdLst/>
                <a:ahLst/>
                <a:cxnLst/>
                <a:rect l="l" t="t" r="r" b="b"/>
                <a:pathLst>
                  <a:path w="386451" h="135097">
                    <a:moveTo>
                      <a:pt x="67549" y="0"/>
                    </a:moveTo>
                    <a:lnTo>
                      <a:pt x="318903" y="0"/>
                    </a:lnTo>
                    <a:cubicBezTo>
                      <a:pt x="356209" y="0"/>
                      <a:pt x="386451" y="30243"/>
                      <a:pt x="386451" y="67549"/>
                    </a:cubicBezTo>
                    <a:lnTo>
                      <a:pt x="386451" y="67549"/>
                    </a:lnTo>
                    <a:cubicBezTo>
                      <a:pt x="386451" y="85464"/>
                      <a:pt x="379335" y="102645"/>
                      <a:pt x="366667" y="115313"/>
                    </a:cubicBezTo>
                    <a:cubicBezTo>
                      <a:pt x="353999" y="127981"/>
                      <a:pt x="336818" y="135097"/>
                      <a:pt x="318903" y="135097"/>
                    </a:cubicBezTo>
                    <a:lnTo>
                      <a:pt x="67549" y="135097"/>
                    </a:lnTo>
                    <a:cubicBezTo>
                      <a:pt x="30243" y="135097"/>
                      <a:pt x="0" y="104855"/>
                      <a:pt x="0" y="67549"/>
                    </a:cubicBezTo>
                    <a:lnTo>
                      <a:pt x="0" y="67549"/>
                    </a:lnTo>
                    <a:cubicBezTo>
                      <a:pt x="0" y="30243"/>
                      <a:pt x="30243" y="0"/>
                      <a:pt x="67549" y="0"/>
                    </a:cubicBezTo>
                    <a:close/>
                  </a:path>
                </a:pathLst>
              </a:custGeom>
              <a:solidFill>
                <a:srgbClr val="624DE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0" name="TextBox 60"/>
              <p:cNvSpPr txBox="1"/>
              <p:nvPr/>
            </p:nvSpPr>
            <p:spPr>
              <a:xfrm>
                <a:off x="0" y="-47625"/>
                <a:ext cx="386451" cy="1827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61" name="TextBox 61"/>
            <p:cNvSpPr txBox="1"/>
            <p:nvPr/>
          </p:nvSpPr>
          <p:spPr>
            <a:xfrm>
              <a:off x="143329" y="151465"/>
              <a:ext cx="1669751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#사회운동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4135360" y="8230347"/>
            <a:ext cx="1883412" cy="512948"/>
            <a:chOff x="0" y="0"/>
            <a:chExt cx="2511216" cy="683931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2511216" cy="683931"/>
              <a:chOff x="0" y="0"/>
              <a:chExt cx="496043" cy="135097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496043" cy="135097"/>
              </a:xfrm>
              <a:custGeom>
                <a:avLst/>
                <a:gdLst/>
                <a:ahLst/>
                <a:cxnLst/>
                <a:rect l="l" t="t" r="r" b="b"/>
                <a:pathLst>
                  <a:path w="496043" h="135097">
                    <a:moveTo>
                      <a:pt x="67549" y="0"/>
                    </a:moveTo>
                    <a:lnTo>
                      <a:pt x="428494" y="0"/>
                    </a:lnTo>
                    <a:cubicBezTo>
                      <a:pt x="465800" y="0"/>
                      <a:pt x="496043" y="30243"/>
                      <a:pt x="496043" y="67549"/>
                    </a:cubicBezTo>
                    <a:lnTo>
                      <a:pt x="496043" y="67549"/>
                    </a:lnTo>
                    <a:cubicBezTo>
                      <a:pt x="496043" y="104855"/>
                      <a:pt x="465800" y="135097"/>
                      <a:pt x="428494" y="135097"/>
                    </a:cubicBezTo>
                    <a:lnTo>
                      <a:pt x="67549" y="135097"/>
                    </a:lnTo>
                    <a:cubicBezTo>
                      <a:pt x="30243" y="135097"/>
                      <a:pt x="0" y="104855"/>
                      <a:pt x="0" y="67549"/>
                    </a:cubicBezTo>
                    <a:lnTo>
                      <a:pt x="0" y="67549"/>
                    </a:lnTo>
                    <a:cubicBezTo>
                      <a:pt x="0" y="30243"/>
                      <a:pt x="30243" y="0"/>
                      <a:pt x="67549" y="0"/>
                    </a:cubicBezTo>
                    <a:close/>
                  </a:path>
                </a:pathLst>
              </a:custGeom>
              <a:solidFill>
                <a:srgbClr val="624DE3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5" name="TextBox 65"/>
              <p:cNvSpPr txBox="1"/>
              <p:nvPr/>
            </p:nvSpPr>
            <p:spPr>
              <a:xfrm>
                <a:off x="0" y="-47625"/>
                <a:ext cx="496043" cy="1827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183975" y="151465"/>
              <a:ext cx="2143265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#커뮤니티리더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45515" y="1112870"/>
            <a:ext cx="4875668" cy="9751336"/>
            <a:chOff x="0" y="0"/>
            <a:chExt cx="6500890" cy="13001781"/>
          </a:xfrm>
        </p:grpSpPr>
        <p:grpSp>
          <p:nvGrpSpPr>
            <p:cNvPr id="3" name="Group 3"/>
            <p:cNvGrpSpPr/>
            <p:nvPr/>
          </p:nvGrpSpPr>
          <p:grpSpPr>
            <a:xfrm>
              <a:off x="301294" y="257374"/>
              <a:ext cx="5898303" cy="10972800"/>
              <a:chOff x="0" y="0"/>
              <a:chExt cx="685351" cy="12749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85351" cy="1274980"/>
              </a:xfrm>
              <a:custGeom>
                <a:avLst/>
                <a:gdLst/>
                <a:ahLst/>
                <a:cxnLst/>
                <a:rect l="l" t="t" r="r" b="b"/>
                <a:pathLst>
                  <a:path w="685351" h="1274980">
                    <a:moveTo>
                      <a:pt x="105005" y="0"/>
                    </a:moveTo>
                    <a:lnTo>
                      <a:pt x="580346" y="0"/>
                    </a:lnTo>
                    <a:cubicBezTo>
                      <a:pt x="608195" y="0"/>
                      <a:pt x="634903" y="11063"/>
                      <a:pt x="654596" y="30755"/>
                    </a:cubicBezTo>
                    <a:cubicBezTo>
                      <a:pt x="674288" y="50448"/>
                      <a:pt x="685351" y="77156"/>
                      <a:pt x="685351" y="105005"/>
                    </a:cubicBezTo>
                    <a:lnTo>
                      <a:pt x="685351" y="1169975"/>
                    </a:lnTo>
                    <a:cubicBezTo>
                      <a:pt x="685351" y="1227968"/>
                      <a:pt x="638339" y="1274980"/>
                      <a:pt x="580346" y="1274980"/>
                    </a:cubicBezTo>
                    <a:lnTo>
                      <a:pt x="105005" y="1274980"/>
                    </a:lnTo>
                    <a:cubicBezTo>
                      <a:pt x="47013" y="1274980"/>
                      <a:pt x="0" y="1227968"/>
                      <a:pt x="0" y="1169975"/>
                    </a:cubicBezTo>
                    <a:lnTo>
                      <a:pt x="0" y="105005"/>
                    </a:lnTo>
                    <a:cubicBezTo>
                      <a:pt x="0" y="47013"/>
                      <a:pt x="47013" y="0"/>
                      <a:pt x="105005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3019" r="-3019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" name="Freeform 5"/>
            <p:cNvSpPr/>
            <p:nvPr/>
          </p:nvSpPr>
          <p:spPr>
            <a:xfrm>
              <a:off x="0" y="0"/>
              <a:ext cx="6500890" cy="13001781"/>
            </a:xfrm>
            <a:custGeom>
              <a:avLst/>
              <a:gdLst/>
              <a:ahLst/>
              <a:cxnLst/>
              <a:rect l="l" t="t" r="r" b="b"/>
              <a:pathLst>
                <a:path w="6500890" h="13001781">
                  <a:moveTo>
                    <a:pt x="0" y="0"/>
                  </a:moveTo>
                  <a:lnTo>
                    <a:pt x="6500890" y="0"/>
                  </a:lnTo>
                  <a:lnTo>
                    <a:pt x="6500890" y="13001781"/>
                  </a:lnTo>
                  <a:lnTo>
                    <a:pt x="0" y="130017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8094323"/>
            <a:ext cx="18288000" cy="2192677"/>
            <a:chOff x="0" y="0"/>
            <a:chExt cx="4816593" cy="5774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577495"/>
            </a:xfrm>
            <a:custGeom>
              <a:avLst/>
              <a:gdLst/>
              <a:ahLst/>
              <a:cxnLst/>
              <a:rect l="l" t="t" r="r" b="b"/>
              <a:pathLst>
                <a:path w="4816592" h="577495">
                  <a:moveTo>
                    <a:pt x="0" y="0"/>
                  </a:moveTo>
                  <a:lnTo>
                    <a:pt x="4816592" y="0"/>
                  </a:lnTo>
                  <a:lnTo>
                    <a:pt x="4816592" y="577495"/>
                  </a:lnTo>
                  <a:lnTo>
                    <a:pt x="0" y="577495"/>
                  </a:lnTo>
                  <a:close/>
                </a:path>
              </a:pathLst>
            </a:custGeom>
            <a:solidFill>
              <a:srgbClr val="624DE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816593" cy="625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44570" y="2134736"/>
            <a:ext cx="5556539" cy="2080132"/>
            <a:chOff x="0" y="0"/>
            <a:chExt cx="7408719" cy="2773510"/>
          </a:xfrm>
        </p:grpSpPr>
        <p:sp>
          <p:nvSpPr>
            <p:cNvPr id="10" name="Freeform 10"/>
            <p:cNvSpPr/>
            <p:nvPr/>
          </p:nvSpPr>
          <p:spPr>
            <a:xfrm>
              <a:off x="0" y="1738772"/>
              <a:ext cx="7408719" cy="1034738"/>
            </a:xfrm>
            <a:custGeom>
              <a:avLst/>
              <a:gdLst/>
              <a:ahLst/>
              <a:cxnLst/>
              <a:rect l="l" t="t" r="r" b="b"/>
              <a:pathLst>
                <a:path w="7408719" h="1034738">
                  <a:moveTo>
                    <a:pt x="0" y="0"/>
                  </a:moveTo>
                  <a:lnTo>
                    <a:pt x="7408719" y="0"/>
                  </a:lnTo>
                  <a:lnTo>
                    <a:pt x="7408719" y="1034738"/>
                  </a:lnTo>
                  <a:lnTo>
                    <a:pt x="0" y="1034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0000"/>
              </a:blip>
              <a:stretch>
                <a:fillRect t="-12255" b="-1225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0" y="0"/>
              <a:ext cx="7408719" cy="2294467"/>
              <a:chOff x="0" y="0"/>
              <a:chExt cx="1463451" cy="45322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463451" cy="453228"/>
              </a:xfrm>
              <a:custGeom>
                <a:avLst/>
                <a:gdLst/>
                <a:ahLst/>
                <a:cxnLst/>
                <a:rect l="l" t="t" r="r" b="b"/>
                <a:pathLst>
                  <a:path w="1463451" h="453228">
                    <a:moveTo>
                      <a:pt x="29259" y="0"/>
                    </a:moveTo>
                    <a:lnTo>
                      <a:pt x="1434191" y="0"/>
                    </a:lnTo>
                    <a:cubicBezTo>
                      <a:pt x="1450351" y="0"/>
                      <a:pt x="1463451" y="13100"/>
                      <a:pt x="1463451" y="29259"/>
                    </a:cubicBezTo>
                    <a:lnTo>
                      <a:pt x="1463451" y="423969"/>
                    </a:lnTo>
                    <a:cubicBezTo>
                      <a:pt x="1463451" y="431729"/>
                      <a:pt x="1460368" y="439171"/>
                      <a:pt x="1454881" y="444658"/>
                    </a:cubicBezTo>
                    <a:cubicBezTo>
                      <a:pt x="1449394" y="450145"/>
                      <a:pt x="1441951" y="453228"/>
                      <a:pt x="1434191" y="453228"/>
                    </a:cubicBezTo>
                    <a:lnTo>
                      <a:pt x="29259" y="453228"/>
                    </a:lnTo>
                    <a:cubicBezTo>
                      <a:pt x="21499" y="453228"/>
                      <a:pt x="14057" y="450145"/>
                      <a:pt x="8570" y="444658"/>
                    </a:cubicBezTo>
                    <a:cubicBezTo>
                      <a:pt x="3083" y="439171"/>
                      <a:pt x="0" y="431729"/>
                      <a:pt x="0" y="423969"/>
                    </a:cubicBezTo>
                    <a:lnTo>
                      <a:pt x="0" y="29259"/>
                    </a:lnTo>
                    <a:cubicBezTo>
                      <a:pt x="0" y="21499"/>
                      <a:pt x="3083" y="14057"/>
                      <a:pt x="8570" y="8570"/>
                    </a:cubicBezTo>
                    <a:cubicBezTo>
                      <a:pt x="14057" y="3083"/>
                      <a:pt x="21499" y="0"/>
                      <a:pt x="292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D9D9D9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463451" cy="491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853287" y="766233"/>
              <a:ext cx="5702145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디지털 체험 랜드마크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767246" y="5507779"/>
            <a:ext cx="5556539" cy="2080132"/>
            <a:chOff x="0" y="0"/>
            <a:chExt cx="7408719" cy="2773510"/>
          </a:xfrm>
        </p:grpSpPr>
        <p:sp>
          <p:nvSpPr>
            <p:cNvPr id="16" name="Freeform 16"/>
            <p:cNvSpPr/>
            <p:nvPr/>
          </p:nvSpPr>
          <p:spPr>
            <a:xfrm>
              <a:off x="0" y="1738772"/>
              <a:ext cx="7408719" cy="1034738"/>
            </a:xfrm>
            <a:custGeom>
              <a:avLst/>
              <a:gdLst/>
              <a:ahLst/>
              <a:cxnLst/>
              <a:rect l="l" t="t" r="r" b="b"/>
              <a:pathLst>
                <a:path w="7408719" h="1034738">
                  <a:moveTo>
                    <a:pt x="0" y="0"/>
                  </a:moveTo>
                  <a:lnTo>
                    <a:pt x="7408719" y="0"/>
                  </a:lnTo>
                  <a:lnTo>
                    <a:pt x="7408719" y="1034738"/>
                  </a:lnTo>
                  <a:lnTo>
                    <a:pt x="0" y="1034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0000"/>
              </a:blip>
              <a:stretch>
                <a:fillRect t="-12255" b="-1225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0" y="0"/>
              <a:ext cx="7408719" cy="2294467"/>
              <a:chOff x="0" y="0"/>
              <a:chExt cx="1463451" cy="45322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463451" cy="453228"/>
              </a:xfrm>
              <a:custGeom>
                <a:avLst/>
                <a:gdLst/>
                <a:ahLst/>
                <a:cxnLst/>
                <a:rect l="l" t="t" r="r" b="b"/>
                <a:pathLst>
                  <a:path w="1463451" h="453228">
                    <a:moveTo>
                      <a:pt x="29259" y="0"/>
                    </a:moveTo>
                    <a:lnTo>
                      <a:pt x="1434191" y="0"/>
                    </a:lnTo>
                    <a:cubicBezTo>
                      <a:pt x="1450351" y="0"/>
                      <a:pt x="1463451" y="13100"/>
                      <a:pt x="1463451" y="29259"/>
                    </a:cubicBezTo>
                    <a:lnTo>
                      <a:pt x="1463451" y="423969"/>
                    </a:lnTo>
                    <a:cubicBezTo>
                      <a:pt x="1463451" y="431729"/>
                      <a:pt x="1460368" y="439171"/>
                      <a:pt x="1454881" y="444658"/>
                    </a:cubicBezTo>
                    <a:cubicBezTo>
                      <a:pt x="1449394" y="450145"/>
                      <a:pt x="1441951" y="453228"/>
                      <a:pt x="1434191" y="453228"/>
                    </a:cubicBezTo>
                    <a:lnTo>
                      <a:pt x="29259" y="453228"/>
                    </a:lnTo>
                    <a:cubicBezTo>
                      <a:pt x="21499" y="453228"/>
                      <a:pt x="14057" y="450145"/>
                      <a:pt x="8570" y="444658"/>
                    </a:cubicBezTo>
                    <a:cubicBezTo>
                      <a:pt x="3083" y="439171"/>
                      <a:pt x="0" y="431729"/>
                      <a:pt x="0" y="423969"/>
                    </a:cubicBezTo>
                    <a:lnTo>
                      <a:pt x="0" y="29259"/>
                    </a:lnTo>
                    <a:cubicBezTo>
                      <a:pt x="0" y="21499"/>
                      <a:pt x="3083" y="14057"/>
                      <a:pt x="8570" y="8570"/>
                    </a:cubicBezTo>
                    <a:cubicBezTo>
                      <a:pt x="14057" y="3083"/>
                      <a:pt x="21499" y="0"/>
                      <a:pt x="292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D9D9D9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463451" cy="491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53914" y="766233"/>
              <a:ext cx="6500890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지속 가능한 라이프스타일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144000" y="2921236"/>
            <a:ext cx="5556539" cy="2080132"/>
            <a:chOff x="0" y="0"/>
            <a:chExt cx="7408719" cy="2773510"/>
          </a:xfrm>
        </p:grpSpPr>
        <p:sp>
          <p:nvSpPr>
            <p:cNvPr id="22" name="Freeform 22"/>
            <p:cNvSpPr/>
            <p:nvPr/>
          </p:nvSpPr>
          <p:spPr>
            <a:xfrm>
              <a:off x="0" y="1738772"/>
              <a:ext cx="7408719" cy="1034738"/>
            </a:xfrm>
            <a:custGeom>
              <a:avLst/>
              <a:gdLst/>
              <a:ahLst/>
              <a:cxnLst/>
              <a:rect l="l" t="t" r="r" b="b"/>
              <a:pathLst>
                <a:path w="7408719" h="1034738">
                  <a:moveTo>
                    <a:pt x="0" y="0"/>
                  </a:moveTo>
                  <a:lnTo>
                    <a:pt x="7408719" y="0"/>
                  </a:lnTo>
                  <a:lnTo>
                    <a:pt x="7408719" y="1034738"/>
                  </a:lnTo>
                  <a:lnTo>
                    <a:pt x="0" y="1034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0000"/>
              </a:blip>
              <a:stretch>
                <a:fillRect t="-12255" b="-1225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0" y="0"/>
              <a:ext cx="7408719" cy="2294467"/>
              <a:chOff x="0" y="0"/>
              <a:chExt cx="1463451" cy="453228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463451" cy="453228"/>
              </a:xfrm>
              <a:custGeom>
                <a:avLst/>
                <a:gdLst/>
                <a:ahLst/>
                <a:cxnLst/>
                <a:rect l="l" t="t" r="r" b="b"/>
                <a:pathLst>
                  <a:path w="1463451" h="453228">
                    <a:moveTo>
                      <a:pt x="29259" y="0"/>
                    </a:moveTo>
                    <a:lnTo>
                      <a:pt x="1434191" y="0"/>
                    </a:lnTo>
                    <a:cubicBezTo>
                      <a:pt x="1450351" y="0"/>
                      <a:pt x="1463451" y="13100"/>
                      <a:pt x="1463451" y="29259"/>
                    </a:cubicBezTo>
                    <a:lnTo>
                      <a:pt x="1463451" y="423969"/>
                    </a:lnTo>
                    <a:cubicBezTo>
                      <a:pt x="1463451" y="431729"/>
                      <a:pt x="1460368" y="439171"/>
                      <a:pt x="1454881" y="444658"/>
                    </a:cubicBezTo>
                    <a:cubicBezTo>
                      <a:pt x="1449394" y="450145"/>
                      <a:pt x="1441951" y="453228"/>
                      <a:pt x="1434191" y="453228"/>
                    </a:cubicBezTo>
                    <a:lnTo>
                      <a:pt x="29259" y="453228"/>
                    </a:lnTo>
                    <a:cubicBezTo>
                      <a:pt x="21499" y="453228"/>
                      <a:pt x="14057" y="450145"/>
                      <a:pt x="8570" y="444658"/>
                    </a:cubicBezTo>
                    <a:cubicBezTo>
                      <a:pt x="3083" y="439171"/>
                      <a:pt x="0" y="431729"/>
                      <a:pt x="0" y="423969"/>
                    </a:cubicBezTo>
                    <a:lnTo>
                      <a:pt x="0" y="29259"/>
                    </a:lnTo>
                    <a:cubicBezTo>
                      <a:pt x="0" y="21499"/>
                      <a:pt x="3083" y="14057"/>
                      <a:pt x="8570" y="8570"/>
                    </a:cubicBezTo>
                    <a:cubicBezTo>
                      <a:pt x="14057" y="3083"/>
                      <a:pt x="21499" y="0"/>
                      <a:pt x="292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D9D9D9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463451" cy="491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640207" y="766233"/>
              <a:ext cx="6128304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 err="1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참여형</a:t>
              </a:r>
              <a:r>
                <a:rPr lang="en-US" sz="3000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콘텐츠</a:t>
              </a:r>
              <a:r>
                <a:rPr lang="en-US" sz="3000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크리에이션</a:t>
              </a:r>
              <a:endPara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sp>
        <p:nvSpPr>
          <p:cNvPr id="27" name="Freeform 27"/>
          <p:cNvSpPr/>
          <p:nvPr/>
        </p:nvSpPr>
        <p:spPr>
          <a:xfrm>
            <a:off x="2620770" y="8881529"/>
            <a:ext cx="1166539" cy="618266"/>
          </a:xfrm>
          <a:custGeom>
            <a:avLst/>
            <a:gdLst/>
            <a:ahLst/>
            <a:cxnLst/>
            <a:rect l="l" t="t" r="r" b="b"/>
            <a:pathLst>
              <a:path w="1166539" h="618266">
                <a:moveTo>
                  <a:pt x="0" y="0"/>
                </a:moveTo>
                <a:lnTo>
                  <a:pt x="1166539" y="0"/>
                </a:lnTo>
                <a:lnTo>
                  <a:pt x="1166539" y="618266"/>
                </a:lnTo>
                <a:lnTo>
                  <a:pt x="0" y="618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8"/>
          <p:cNvSpPr txBox="1"/>
          <p:nvPr/>
        </p:nvSpPr>
        <p:spPr>
          <a:xfrm>
            <a:off x="728695" y="681070"/>
            <a:ext cx="489975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04. 프로모션 컨셉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290143" y="8805693"/>
            <a:ext cx="13479968" cy="693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참신한 디지털 경험을 통해 MZ 세대와의 유대감 강화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8695" y="681070"/>
            <a:ext cx="489975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05. 마케팅 전략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8094323"/>
            <a:ext cx="18288000" cy="2192677"/>
            <a:chOff x="0" y="0"/>
            <a:chExt cx="4816593" cy="5774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77495"/>
            </a:xfrm>
            <a:custGeom>
              <a:avLst/>
              <a:gdLst/>
              <a:ahLst/>
              <a:cxnLst/>
              <a:rect l="l" t="t" r="r" b="b"/>
              <a:pathLst>
                <a:path w="4816592" h="577495">
                  <a:moveTo>
                    <a:pt x="0" y="0"/>
                  </a:moveTo>
                  <a:lnTo>
                    <a:pt x="4816592" y="0"/>
                  </a:lnTo>
                  <a:lnTo>
                    <a:pt x="4816592" y="577495"/>
                  </a:lnTo>
                  <a:lnTo>
                    <a:pt x="0" y="577495"/>
                  </a:lnTo>
                  <a:close/>
                </a:path>
              </a:pathLst>
            </a:custGeom>
            <a:solidFill>
              <a:srgbClr val="624DE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625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821953" y="8881529"/>
            <a:ext cx="1166539" cy="618266"/>
          </a:xfrm>
          <a:custGeom>
            <a:avLst/>
            <a:gdLst/>
            <a:ahLst/>
            <a:cxnLst/>
            <a:rect l="l" t="t" r="r" b="b"/>
            <a:pathLst>
              <a:path w="1166539" h="618266">
                <a:moveTo>
                  <a:pt x="0" y="0"/>
                </a:moveTo>
                <a:lnTo>
                  <a:pt x="1166540" y="0"/>
                </a:lnTo>
                <a:lnTo>
                  <a:pt x="1166540" y="618266"/>
                </a:lnTo>
                <a:lnTo>
                  <a:pt x="0" y="61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4491326" y="8805693"/>
            <a:ext cx="13479968" cy="693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다양한 디지털 채널과 온·오프라인 융합 전략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852534" y="1868206"/>
            <a:ext cx="14582931" cy="2529664"/>
            <a:chOff x="0" y="0"/>
            <a:chExt cx="3840772" cy="6662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40772" cy="666249"/>
            </a:xfrm>
            <a:custGeom>
              <a:avLst/>
              <a:gdLst/>
              <a:ahLst/>
              <a:cxnLst/>
              <a:rect l="l" t="t" r="r" b="b"/>
              <a:pathLst>
                <a:path w="3840772" h="666249">
                  <a:moveTo>
                    <a:pt x="22828" y="0"/>
                  </a:moveTo>
                  <a:lnTo>
                    <a:pt x="3817944" y="0"/>
                  </a:lnTo>
                  <a:cubicBezTo>
                    <a:pt x="3830551" y="0"/>
                    <a:pt x="3840772" y="10221"/>
                    <a:pt x="3840772" y="22828"/>
                  </a:cubicBezTo>
                  <a:lnTo>
                    <a:pt x="3840772" y="643421"/>
                  </a:lnTo>
                  <a:cubicBezTo>
                    <a:pt x="3840772" y="656028"/>
                    <a:pt x="3830551" y="666249"/>
                    <a:pt x="3817944" y="666249"/>
                  </a:cubicBezTo>
                  <a:lnTo>
                    <a:pt x="22828" y="666249"/>
                  </a:lnTo>
                  <a:cubicBezTo>
                    <a:pt x="10221" y="666249"/>
                    <a:pt x="0" y="656028"/>
                    <a:pt x="0" y="643421"/>
                  </a:cubicBezTo>
                  <a:lnTo>
                    <a:pt x="0" y="22828"/>
                  </a:lnTo>
                  <a:cubicBezTo>
                    <a:pt x="0" y="10221"/>
                    <a:pt x="10221" y="0"/>
                    <a:pt x="22828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840772" cy="713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52534" y="4675973"/>
            <a:ext cx="14582931" cy="2529664"/>
            <a:chOff x="0" y="0"/>
            <a:chExt cx="3840772" cy="6662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40772" cy="666249"/>
            </a:xfrm>
            <a:custGeom>
              <a:avLst/>
              <a:gdLst/>
              <a:ahLst/>
              <a:cxnLst/>
              <a:rect l="l" t="t" r="r" b="b"/>
              <a:pathLst>
                <a:path w="3840772" h="666249">
                  <a:moveTo>
                    <a:pt x="22828" y="0"/>
                  </a:moveTo>
                  <a:lnTo>
                    <a:pt x="3817944" y="0"/>
                  </a:lnTo>
                  <a:cubicBezTo>
                    <a:pt x="3830551" y="0"/>
                    <a:pt x="3840772" y="10221"/>
                    <a:pt x="3840772" y="22828"/>
                  </a:cubicBezTo>
                  <a:lnTo>
                    <a:pt x="3840772" y="643421"/>
                  </a:lnTo>
                  <a:cubicBezTo>
                    <a:pt x="3840772" y="656028"/>
                    <a:pt x="3830551" y="666249"/>
                    <a:pt x="3817944" y="666249"/>
                  </a:cubicBezTo>
                  <a:lnTo>
                    <a:pt x="22828" y="666249"/>
                  </a:lnTo>
                  <a:cubicBezTo>
                    <a:pt x="10221" y="666249"/>
                    <a:pt x="0" y="656028"/>
                    <a:pt x="0" y="643421"/>
                  </a:cubicBezTo>
                  <a:lnTo>
                    <a:pt x="0" y="22828"/>
                  </a:lnTo>
                  <a:cubicBezTo>
                    <a:pt x="0" y="10221"/>
                    <a:pt x="10221" y="0"/>
                    <a:pt x="22828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3840772" cy="713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431320" y="2830620"/>
            <a:ext cx="3898852" cy="53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디지털 중심 마케팅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31320" y="5638386"/>
            <a:ext cx="3898852" cy="53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통합 마케팅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49171" y="2581436"/>
            <a:ext cx="3958306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다양한 디지털 채널을 활용하여 브랜드 인지도 증대 및 고객 유치 목표 달성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49171" y="5389202"/>
            <a:ext cx="3958306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온라인과 오프라인을 융합하여 브랜드 인지도를 높이고 고객들의 참여 유도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43671" y="2581436"/>
            <a:ext cx="4017759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소셜 미디어와 온라인 커뮤니티를 중심으로 한 캠페인을 통해 MZ 세대와의 상호작용 촉진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43671" y="5389202"/>
            <a:ext cx="4017759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오프라인 이벤트 및 협력사와의 협업을 통해 브랜드 경험을 제공하고 브랜드 메시지 확산</a:t>
            </a:r>
          </a:p>
        </p:txBody>
      </p:sp>
      <p:sp>
        <p:nvSpPr>
          <p:cNvPr id="20" name="AutoShape 20"/>
          <p:cNvSpPr/>
          <p:nvPr/>
        </p:nvSpPr>
        <p:spPr>
          <a:xfrm flipH="1">
            <a:off x="6830234" y="2327432"/>
            <a:ext cx="0" cy="1611212"/>
          </a:xfrm>
          <a:prstGeom prst="line">
            <a:avLst/>
          </a:prstGeom>
          <a:ln w="952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AutoShape 21"/>
          <p:cNvSpPr/>
          <p:nvPr/>
        </p:nvSpPr>
        <p:spPr>
          <a:xfrm flipH="1">
            <a:off x="6830234" y="5135199"/>
            <a:ext cx="0" cy="1611212"/>
          </a:xfrm>
          <a:prstGeom prst="line">
            <a:avLst/>
          </a:prstGeom>
          <a:ln w="952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094323"/>
            <a:ext cx="18288000" cy="2192677"/>
            <a:chOff x="0" y="0"/>
            <a:chExt cx="4816593" cy="577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77495"/>
            </a:xfrm>
            <a:custGeom>
              <a:avLst/>
              <a:gdLst/>
              <a:ahLst/>
              <a:cxnLst/>
              <a:rect l="l" t="t" r="r" b="b"/>
              <a:pathLst>
                <a:path w="4816592" h="577495">
                  <a:moveTo>
                    <a:pt x="0" y="0"/>
                  </a:moveTo>
                  <a:lnTo>
                    <a:pt x="4816592" y="0"/>
                  </a:lnTo>
                  <a:lnTo>
                    <a:pt x="4816592" y="577495"/>
                  </a:lnTo>
                  <a:lnTo>
                    <a:pt x="0" y="577495"/>
                  </a:lnTo>
                  <a:close/>
                </a:path>
              </a:pathLst>
            </a:custGeom>
            <a:solidFill>
              <a:srgbClr val="624DE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625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490485" y="8881529"/>
            <a:ext cx="1166539" cy="618266"/>
          </a:xfrm>
          <a:custGeom>
            <a:avLst/>
            <a:gdLst/>
            <a:ahLst/>
            <a:cxnLst/>
            <a:rect l="l" t="t" r="r" b="b"/>
            <a:pathLst>
              <a:path w="1166539" h="618266">
                <a:moveTo>
                  <a:pt x="0" y="0"/>
                </a:moveTo>
                <a:lnTo>
                  <a:pt x="1166539" y="0"/>
                </a:lnTo>
                <a:lnTo>
                  <a:pt x="1166539" y="618266"/>
                </a:lnTo>
                <a:lnTo>
                  <a:pt x="0" y="61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475" y="1088469"/>
            <a:ext cx="9842018" cy="703025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28695" y="681070"/>
            <a:ext cx="489975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07. 기대 효과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59858" y="8805693"/>
            <a:ext cx="9252830" cy="693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MZ세대 대상 브랜드 인지도 제고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25150" y="1908637"/>
            <a:ext cx="5786514" cy="2497090"/>
            <a:chOff x="0" y="0"/>
            <a:chExt cx="7715352" cy="3329453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7715352" cy="3329453"/>
              <a:chOff x="0" y="0"/>
              <a:chExt cx="1524020" cy="6576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524020" cy="657670"/>
              </a:xfrm>
              <a:custGeom>
                <a:avLst/>
                <a:gdLst/>
                <a:ahLst/>
                <a:cxnLst/>
                <a:rect l="l" t="t" r="r" b="b"/>
                <a:pathLst>
                  <a:path w="1524020" h="657670">
                    <a:moveTo>
                      <a:pt x="57531" y="0"/>
                    </a:moveTo>
                    <a:lnTo>
                      <a:pt x="1466489" y="0"/>
                    </a:lnTo>
                    <a:cubicBezTo>
                      <a:pt x="1498263" y="0"/>
                      <a:pt x="1524020" y="25757"/>
                      <a:pt x="1524020" y="57531"/>
                    </a:cubicBezTo>
                    <a:lnTo>
                      <a:pt x="1524020" y="600139"/>
                    </a:lnTo>
                    <a:cubicBezTo>
                      <a:pt x="1524020" y="631912"/>
                      <a:pt x="1498263" y="657670"/>
                      <a:pt x="1466489" y="657670"/>
                    </a:cubicBezTo>
                    <a:lnTo>
                      <a:pt x="57531" y="657670"/>
                    </a:lnTo>
                    <a:cubicBezTo>
                      <a:pt x="25757" y="657670"/>
                      <a:pt x="0" y="631912"/>
                      <a:pt x="0" y="600139"/>
                    </a:cubicBezTo>
                    <a:lnTo>
                      <a:pt x="0" y="57531"/>
                    </a:lnTo>
                    <a:cubicBezTo>
                      <a:pt x="0" y="25757"/>
                      <a:pt x="25757" y="0"/>
                      <a:pt x="575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D9D9D9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524020" cy="7052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6145789" y="698930"/>
              <a:ext cx="849771" cy="849771"/>
            </a:xfrm>
            <a:custGeom>
              <a:avLst/>
              <a:gdLst/>
              <a:ahLst/>
              <a:cxnLst/>
              <a:rect l="l" t="t" r="r" b="b"/>
              <a:pathLst>
                <a:path w="849771" h="849771">
                  <a:moveTo>
                    <a:pt x="0" y="0"/>
                  </a:moveTo>
                  <a:lnTo>
                    <a:pt x="849771" y="0"/>
                  </a:lnTo>
                  <a:lnTo>
                    <a:pt x="849771" y="849772"/>
                  </a:lnTo>
                  <a:lnTo>
                    <a:pt x="0" y="849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19792" y="742816"/>
              <a:ext cx="3661888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SNS 확산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19792" y="1800284"/>
              <a:ext cx="5180451" cy="91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소셜 미디어에서 브랜드 관련 이야기 및 콘텐츠 활발히 공유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34675" y="4801466"/>
            <a:ext cx="5786514" cy="2497090"/>
            <a:chOff x="0" y="0"/>
            <a:chExt cx="7715352" cy="3329453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7715352" cy="3329453"/>
              <a:chOff x="0" y="0"/>
              <a:chExt cx="1524020" cy="65767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524020" cy="657670"/>
              </a:xfrm>
              <a:custGeom>
                <a:avLst/>
                <a:gdLst/>
                <a:ahLst/>
                <a:cxnLst/>
                <a:rect l="l" t="t" r="r" b="b"/>
                <a:pathLst>
                  <a:path w="1524020" h="657670">
                    <a:moveTo>
                      <a:pt x="57531" y="0"/>
                    </a:moveTo>
                    <a:lnTo>
                      <a:pt x="1466489" y="0"/>
                    </a:lnTo>
                    <a:cubicBezTo>
                      <a:pt x="1498263" y="0"/>
                      <a:pt x="1524020" y="25757"/>
                      <a:pt x="1524020" y="57531"/>
                    </a:cubicBezTo>
                    <a:lnTo>
                      <a:pt x="1524020" y="600139"/>
                    </a:lnTo>
                    <a:cubicBezTo>
                      <a:pt x="1524020" y="631912"/>
                      <a:pt x="1498263" y="657670"/>
                      <a:pt x="1466489" y="657670"/>
                    </a:cubicBezTo>
                    <a:lnTo>
                      <a:pt x="57531" y="657670"/>
                    </a:lnTo>
                    <a:cubicBezTo>
                      <a:pt x="25757" y="657670"/>
                      <a:pt x="0" y="631912"/>
                      <a:pt x="0" y="600139"/>
                    </a:cubicBezTo>
                    <a:lnTo>
                      <a:pt x="0" y="57531"/>
                    </a:lnTo>
                    <a:cubicBezTo>
                      <a:pt x="0" y="25757"/>
                      <a:pt x="25757" y="0"/>
                      <a:pt x="575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D9D9D9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1524020" cy="7052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6145789" y="698930"/>
              <a:ext cx="849771" cy="849771"/>
            </a:xfrm>
            <a:custGeom>
              <a:avLst/>
              <a:gdLst/>
              <a:ahLst/>
              <a:cxnLst/>
              <a:rect l="l" t="t" r="r" b="b"/>
              <a:pathLst>
                <a:path w="849771" h="849771">
                  <a:moveTo>
                    <a:pt x="0" y="0"/>
                  </a:moveTo>
                  <a:lnTo>
                    <a:pt x="849771" y="0"/>
                  </a:lnTo>
                  <a:lnTo>
                    <a:pt x="849771" y="849772"/>
                  </a:lnTo>
                  <a:lnTo>
                    <a:pt x="0" y="849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19792" y="742816"/>
              <a:ext cx="3661888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구매 의사 결정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19792" y="1800284"/>
              <a:ext cx="5180451" cy="91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제품이나 서비스 선택 시 우선 고려할 가능성 증가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436</Words>
  <Application>Microsoft Office PowerPoint</Application>
  <PresentationFormat>사용자 지정</PresentationFormat>
  <Paragraphs>112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윤고딕 Semi-Bold</vt:lpstr>
      <vt:lpstr>마카롱</vt:lpstr>
      <vt:lpstr>Arial</vt:lpstr>
      <vt:lpstr>윤고딕</vt:lpstr>
      <vt:lpstr>Calibri</vt:lpstr>
      <vt:lpstr>윤고딕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보라색 포인트 프로모션 기획서 프레젠테이션</dc:title>
  <cp:lastModifiedBy>Office</cp:lastModifiedBy>
  <cp:revision>2</cp:revision>
  <dcterms:created xsi:type="dcterms:W3CDTF">2006-08-16T00:00:00Z</dcterms:created>
  <dcterms:modified xsi:type="dcterms:W3CDTF">2024-09-11T08:59:37Z</dcterms:modified>
  <dc:identifier>DAGQbR21pgo</dc:identifier>
</cp:coreProperties>
</file>